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4" r:id="rId29"/>
    <p:sldId id="285" r:id="rId30"/>
    <p:sldId id="286" r:id="rId31"/>
    <p:sldId id="287" r:id="rId32"/>
    <p:sldId id="291" r:id="rId33"/>
    <p:sldId id="288" r:id="rId34"/>
    <p:sldId id="289" r:id="rId35"/>
  </p:sldIdLst>
  <p:sldSz cx="18288000" cy="10287000"/>
  <p:notesSz cx="6858000" cy="9144000"/>
  <p:embeddedFontLst>
    <p:embeddedFont>
      <p:font typeface="Arial Bold" panose="020B0604020202020204" charset="0"/>
      <p:regular r:id="rId36"/>
    </p:embeddedFont>
    <p:embeddedFont>
      <p:font typeface="Arimo" panose="020B0604020202020204" charset="0"/>
      <p:regular r:id="rId37"/>
    </p:embeddedFont>
    <p:embeddedFont>
      <p:font typeface="Montserrat" panose="00000500000000000000" pitchFamily="2" charset="0"/>
      <p:regular r:id="rId38"/>
    </p:embeddedFont>
    <p:embeddedFont>
      <p:font typeface="Open Sans" panose="020B0606030504020204" pitchFamily="34" charset="0"/>
      <p:regular r:id="rId39"/>
    </p:embeddedFont>
    <p:embeddedFont>
      <p:font typeface="Open Sans Bold" panose="020B0806030504020204" charset="0"/>
      <p:regular r:id="rId40"/>
    </p:embeddedFont>
    <p:embeddedFont>
      <p:font typeface="Questrial" pitchFamily="2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Pereira" userId="d664421950db5a70" providerId="LiveId" clId="{050A7568-7C5F-406B-BB7C-F33419BB6C05}"/>
    <pc:docChg chg="undo custSel modSld">
      <pc:chgData name="Leonardo Pereira" userId="d664421950db5a70" providerId="LiveId" clId="{050A7568-7C5F-406B-BB7C-F33419BB6C05}" dt="2024-11-19T16:02:53.820" v="135" actId="14100"/>
      <pc:docMkLst>
        <pc:docMk/>
      </pc:docMkLst>
      <pc:sldChg chg="modSp mod">
        <pc:chgData name="Leonardo Pereira" userId="d664421950db5a70" providerId="LiveId" clId="{050A7568-7C5F-406B-BB7C-F33419BB6C05}" dt="2024-11-19T15:58:29.892" v="115" actId="20577"/>
        <pc:sldMkLst>
          <pc:docMk/>
          <pc:sldMk cId="0" sldId="258"/>
        </pc:sldMkLst>
        <pc:spChg chg="mod">
          <ac:chgData name="Leonardo Pereira" userId="d664421950db5a70" providerId="LiveId" clId="{050A7568-7C5F-406B-BB7C-F33419BB6C05}" dt="2024-11-19T15:58:29.892" v="115" actId="20577"/>
          <ac:spMkLst>
            <pc:docMk/>
            <pc:sldMk cId="0" sldId="258"/>
            <ac:spMk id="8" creationId="{00000000-0000-0000-0000-000000000000}"/>
          </ac:spMkLst>
        </pc:spChg>
      </pc:sldChg>
      <pc:sldChg chg="modSp mod">
        <pc:chgData name="Leonardo Pereira" userId="d664421950db5a70" providerId="LiveId" clId="{050A7568-7C5F-406B-BB7C-F33419BB6C05}" dt="2024-11-19T15:58:31.999" v="125" actId="12"/>
        <pc:sldMkLst>
          <pc:docMk/>
          <pc:sldMk cId="0" sldId="259"/>
        </pc:sldMkLst>
        <pc:spChg chg="mod">
          <ac:chgData name="Leonardo Pereira" userId="d664421950db5a70" providerId="LiveId" clId="{050A7568-7C5F-406B-BB7C-F33419BB6C05}" dt="2024-11-19T15:58:31.999" v="125" actId="12"/>
          <ac:spMkLst>
            <pc:docMk/>
            <pc:sldMk cId="0" sldId="259"/>
            <ac:spMk id="8" creationId="{00000000-0000-0000-0000-000000000000}"/>
          </ac:spMkLst>
        </pc:spChg>
      </pc:sldChg>
      <pc:sldChg chg="modSp mod">
        <pc:chgData name="Leonardo Pereira" userId="d664421950db5a70" providerId="LiveId" clId="{050A7568-7C5F-406B-BB7C-F33419BB6C05}" dt="2024-11-19T15:57:48.616" v="107" actId="20577"/>
        <pc:sldMkLst>
          <pc:docMk/>
          <pc:sldMk cId="0" sldId="261"/>
        </pc:sldMkLst>
        <pc:spChg chg="mod">
          <ac:chgData name="Leonardo Pereira" userId="d664421950db5a70" providerId="LiveId" clId="{050A7568-7C5F-406B-BB7C-F33419BB6C05}" dt="2024-11-19T15:57:48.616" v="107" actId="20577"/>
          <ac:spMkLst>
            <pc:docMk/>
            <pc:sldMk cId="0" sldId="261"/>
            <ac:spMk id="5" creationId="{00000000-0000-0000-0000-000000000000}"/>
          </ac:spMkLst>
        </pc:spChg>
      </pc:sldChg>
      <pc:sldChg chg="modSp mod">
        <pc:chgData name="Leonardo Pereira" userId="d664421950db5a70" providerId="LiveId" clId="{050A7568-7C5F-406B-BB7C-F33419BB6C05}" dt="2024-11-19T15:58:32.368" v="126" actId="1076"/>
        <pc:sldMkLst>
          <pc:docMk/>
          <pc:sldMk cId="0" sldId="269"/>
        </pc:sldMkLst>
        <pc:spChg chg="mod">
          <ac:chgData name="Leonardo Pereira" userId="d664421950db5a70" providerId="LiveId" clId="{050A7568-7C5F-406B-BB7C-F33419BB6C05}" dt="2024-11-19T15:58:32.368" v="126" actId="1076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Leonardo Pereira" userId="d664421950db5a70" providerId="LiveId" clId="{050A7568-7C5F-406B-BB7C-F33419BB6C05}" dt="2024-11-19T15:54:38.383" v="74" actId="20577"/>
        <pc:sldMkLst>
          <pc:docMk/>
          <pc:sldMk cId="0" sldId="276"/>
        </pc:sldMkLst>
        <pc:spChg chg="mod">
          <ac:chgData name="Leonardo Pereira" userId="d664421950db5a70" providerId="LiveId" clId="{050A7568-7C5F-406B-BB7C-F33419BB6C05}" dt="2024-11-19T15:54:38.383" v="74" actId="20577"/>
          <ac:spMkLst>
            <pc:docMk/>
            <pc:sldMk cId="0" sldId="276"/>
            <ac:spMk id="11" creationId="{00000000-0000-0000-0000-000000000000}"/>
          </ac:spMkLst>
        </pc:spChg>
      </pc:sldChg>
      <pc:sldChg chg="modSp mod">
        <pc:chgData name="Leonardo Pereira" userId="d664421950db5a70" providerId="LiveId" clId="{050A7568-7C5F-406B-BB7C-F33419BB6C05}" dt="2024-11-19T15:54:22.758" v="65" actId="14100"/>
        <pc:sldMkLst>
          <pc:docMk/>
          <pc:sldMk cId="0" sldId="277"/>
        </pc:sldMkLst>
        <pc:spChg chg="mod">
          <ac:chgData name="Leonardo Pereira" userId="d664421950db5a70" providerId="LiveId" clId="{050A7568-7C5F-406B-BB7C-F33419BB6C05}" dt="2024-11-19T15:54:22.758" v="65" actId="14100"/>
          <ac:spMkLst>
            <pc:docMk/>
            <pc:sldMk cId="0" sldId="277"/>
            <ac:spMk id="10" creationId="{00000000-0000-0000-0000-000000000000}"/>
          </ac:spMkLst>
        </pc:spChg>
      </pc:sldChg>
      <pc:sldChg chg="addSp delSp modSp mod">
        <pc:chgData name="Leonardo Pereira" userId="d664421950db5a70" providerId="LiveId" clId="{050A7568-7C5F-406B-BB7C-F33419BB6C05}" dt="2024-11-19T16:02:53.820" v="135" actId="14100"/>
        <pc:sldMkLst>
          <pc:docMk/>
          <pc:sldMk cId="0" sldId="278"/>
        </pc:sldMkLst>
        <pc:spChg chg="mod">
          <ac:chgData name="Leonardo Pereira" userId="d664421950db5a70" providerId="LiveId" clId="{050A7568-7C5F-406B-BB7C-F33419BB6C05}" dt="2024-11-19T16:02:53.820" v="135" actId="14100"/>
          <ac:spMkLst>
            <pc:docMk/>
            <pc:sldMk cId="0" sldId="278"/>
            <ac:spMk id="3" creationId="{00000000-0000-0000-0000-000000000000}"/>
          </ac:spMkLst>
        </pc:spChg>
        <pc:spChg chg="del">
          <ac:chgData name="Leonardo Pereira" userId="d664421950db5a70" providerId="LiveId" clId="{050A7568-7C5F-406B-BB7C-F33419BB6C05}" dt="2024-11-19T16:01:10.628" v="130" actId="478"/>
          <ac:spMkLst>
            <pc:docMk/>
            <pc:sldMk cId="0" sldId="278"/>
            <ac:spMk id="10" creationId="{00000000-0000-0000-0000-000000000000}"/>
          </ac:spMkLst>
        </pc:spChg>
        <pc:picChg chg="add mod">
          <ac:chgData name="Leonardo Pereira" userId="d664421950db5a70" providerId="LiveId" clId="{050A7568-7C5F-406B-BB7C-F33419BB6C05}" dt="2024-11-19T16:01:23.404" v="134" actId="14100"/>
          <ac:picMkLst>
            <pc:docMk/>
            <pc:sldMk cId="0" sldId="278"/>
            <ac:picMk id="13" creationId="{11A6F488-EEEE-C0D3-A36E-43DF6BB4FF79}"/>
          </ac:picMkLst>
        </pc:picChg>
      </pc:sldChg>
      <pc:sldChg chg="modSp mod">
        <pc:chgData name="Leonardo Pereira" userId="d664421950db5a70" providerId="LiveId" clId="{050A7568-7C5F-406B-BB7C-F33419BB6C05}" dt="2024-11-19T15:53:28.682" v="62" actId="20577"/>
        <pc:sldMkLst>
          <pc:docMk/>
          <pc:sldMk cId="0" sldId="280"/>
        </pc:sldMkLst>
        <pc:spChg chg="mod">
          <ac:chgData name="Leonardo Pereira" userId="d664421950db5a70" providerId="LiveId" clId="{050A7568-7C5F-406B-BB7C-F33419BB6C05}" dt="2024-11-19T15:53:28.682" v="62" actId="20577"/>
          <ac:spMkLst>
            <pc:docMk/>
            <pc:sldMk cId="0" sldId="280"/>
            <ac:spMk id="9" creationId="{00000000-0000-0000-0000-000000000000}"/>
          </ac:spMkLst>
        </pc:spChg>
      </pc:sldChg>
      <pc:sldChg chg="modSp mod">
        <pc:chgData name="Leonardo Pereira" userId="d664421950db5a70" providerId="LiveId" clId="{050A7568-7C5F-406B-BB7C-F33419BB6C05}" dt="2024-11-19T15:53:33.560" v="63" actId="20577"/>
        <pc:sldMkLst>
          <pc:docMk/>
          <pc:sldMk cId="0" sldId="281"/>
        </pc:sldMkLst>
        <pc:spChg chg="mod">
          <ac:chgData name="Leonardo Pereira" userId="d664421950db5a70" providerId="LiveId" clId="{050A7568-7C5F-406B-BB7C-F33419BB6C05}" dt="2024-11-19T15:53:33.560" v="63" actId="20577"/>
          <ac:spMkLst>
            <pc:docMk/>
            <pc:sldMk cId="0" sldId="281"/>
            <ac:spMk id="7" creationId="{00000000-0000-0000-0000-000000000000}"/>
          </ac:spMkLst>
        </pc:spChg>
      </pc:sldChg>
      <pc:sldChg chg="modSp mod">
        <pc:chgData name="Leonardo Pereira" userId="d664421950db5a70" providerId="LiveId" clId="{050A7568-7C5F-406B-BB7C-F33419BB6C05}" dt="2024-11-19T15:52:31.239" v="61" actId="1076"/>
        <pc:sldMkLst>
          <pc:docMk/>
          <pc:sldMk cId="0" sldId="284"/>
        </pc:sldMkLst>
        <pc:spChg chg="mod">
          <ac:chgData name="Leonardo Pereira" userId="d664421950db5a70" providerId="LiveId" clId="{050A7568-7C5F-406B-BB7C-F33419BB6C05}" dt="2024-11-19T15:52:31.239" v="61" actId="1076"/>
          <ac:spMkLst>
            <pc:docMk/>
            <pc:sldMk cId="0" sldId="284"/>
            <ac:spMk id="11" creationId="{00000000-0000-0000-0000-000000000000}"/>
          </ac:spMkLst>
        </pc:spChg>
      </pc:sldChg>
      <pc:sldChg chg="modSp mod">
        <pc:chgData name="Leonardo Pereira" userId="d664421950db5a70" providerId="LiveId" clId="{050A7568-7C5F-406B-BB7C-F33419BB6C05}" dt="2024-11-19T15:52:03.942" v="49" actId="14100"/>
        <pc:sldMkLst>
          <pc:docMk/>
          <pc:sldMk cId="0" sldId="286"/>
        </pc:sldMkLst>
        <pc:spChg chg="mod">
          <ac:chgData name="Leonardo Pereira" userId="d664421950db5a70" providerId="LiveId" clId="{050A7568-7C5F-406B-BB7C-F33419BB6C05}" dt="2024-11-19T15:52:03.942" v="49" actId="14100"/>
          <ac:spMkLst>
            <pc:docMk/>
            <pc:sldMk cId="0" sldId="286"/>
            <ac:spMk id="6" creationId="{00000000-0000-0000-0000-000000000000}"/>
          </ac:spMkLst>
        </pc:spChg>
        <pc:spChg chg="mod">
          <ac:chgData name="Leonardo Pereira" userId="d664421950db5a70" providerId="LiveId" clId="{050A7568-7C5F-406B-BB7C-F33419BB6C05}" dt="2024-11-19T15:51:46.265" v="45" actId="20577"/>
          <ac:spMkLst>
            <pc:docMk/>
            <pc:sldMk cId="0" sldId="286"/>
            <ac:spMk id="8" creationId="{00000000-0000-0000-0000-000000000000}"/>
          </ac:spMkLst>
        </pc:spChg>
        <pc:spChg chg="mod">
          <ac:chgData name="Leonardo Pereira" userId="d664421950db5a70" providerId="LiveId" clId="{050A7568-7C5F-406B-BB7C-F33419BB6C05}" dt="2024-11-19T15:51:49.713" v="47" actId="20577"/>
          <ac:spMkLst>
            <pc:docMk/>
            <pc:sldMk cId="0" sldId="286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5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8.png"/><Relationship Id="rId5" Type="http://schemas.openxmlformats.org/officeDocument/2006/relationships/image" Target="../media/image39.png"/><Relationship Id="rId10" Type="http://schemas.openxmlformats.org/officeDocument/2006/relationships/image" Target="../media/image47.png"/><Relationship Id="rId4" Type="http://schemas.openxmlformats.org/officeDocument/2006/relationships/image" Target="../media/image38.svg"/><Relationship Id="rId9" Type="http://schemas.openxmlformats.org/officeDocument/2006/relationships/image" Target="../media/image8.png"/><Relationship Id="rId1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5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53.png"/><Relationship Id="rId5" Type="http://schemas.openxmlformats.org/officeDocument/2006/relationships/image" Target="../media/image39.png"/><Relationship Id="rId10" Type="http://schemas.openxmlformats.org/officeDocument/2006/relationships/image" Target="../media/image52.png"/><Relationship Id="rId4" Type="http://schemas.openxmlformats.org/officeDocument/2006/relationships/image" Target="../media/image38.svg"/><Relationship Id="rId9" Type="http://schemas.openxmlformats.org/officeDocument/2006/relationships/image" Target="../media/image8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6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58.png"/><Relationship Id="rId5" Type="http://schemas.openxmlformats.org/officeDocument/2006/relationships/image" Target="../media/image39.png"/><Relationship Id="rId10" Type="http://schemas.openxmlformats.org/officeDocument/2006/relationships/image" Target="../media/image57.png"/><Relationship Id="rId4" Type="http://schemas.openxmlformats.org/officeDocument/2006/relationships/image" Target="../media/image38.svg"/><Relationship Id="rId9" Type="http://schemas.openxmlformats.org/officeDocument/2006/relationships/image" Target="../media/image8.png"/><Relationship Id="rId1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62.jpeg"/><Relationship Id="rId7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2.jpeg"/><Relationship Id="rId7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6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5.jpeg"/><Relationship Id="rId7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5.jpeg"/><Relationship Id="rId7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itut-tpg.web.app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0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e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e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hyperlink" Target="https://youtu.be/xDtjUPKFrD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7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6.svg"/><Relationship Id="rId7" Type="http://schemas.openxmlformats.org/officeDocument/2006/relationships/image" Target="../media/image7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33333">
              <a:srgbClr val="3533CD">
                <a:alpha val="100000"/>
              </a:srgbClr>
            </a:gs>
            <a:gs pos="66667">
              <a:srgbClr val="010A40">
                <a:alpha val="100000"/>
              </a:srgbClr>
            </a:gs>
            <a:gs pos="100000">
              <a:srgbClr val="010A4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9014" flipV="1">
            <a:off x="-2515907" y="-3192208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118717" flipV="1">
            <a:off x="14369729" y="6736987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32552" y="637345"/>
            <a:ext cx="8622897" cy="7666840"/>
          </a:xfrm>
          <a:custGeom>
            <a:avLst/>
            <a:gdLst/>
            <a:ahLst/>
            <a:cxnLst/>
            <a:rect l="l" t="t" r="r" b="b"/>
            <a:pathLst>
              <a:path w="8622897" h="7666840">
                <a:moveTo>
                  <a:pt x="0" y="0"/>
                </a:moveTo>
                <a:lnTo>
                  <a:pt x="8622896" y="0"/>
                </a:lnTo>
                <a:lnTo>
                  <a:pt x="8622896" y="7666840"/>
                </a:lnTo>
                <a:lnTo>
                  <a:pt x="0" y="7666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56098" y="8588776"/>
            <a:ext cx="11175804" cy="36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2502" spc="247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SISTEMA DE IRRIGAÇÃO E TESTE DE UMIDADE DA TERRA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5350608" y="6728709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1788132" y="-1905467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49"/>
                </a:moveTo>
                <a:lnTo>
                  <a:pt x="5130493" y="6799449"/>
                </a:lnTo>
                <a:lnTo>
                  <a:pt x="5130493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10409" y="8750595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38" t="-111896" r="-863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76543" y="3025936"/>
            <a:ext cx="12534914" cy="229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97"/>
              </a:lnSpc>
            </a:pPr>
            <a:r>
              <a:rPr lang="en-US" sz="1349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MAPA DO SITE: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981773">
            <a:off x="-3421192" y="-4127900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9" y="0"/>
                </a:lnTo>
                <a:lnTo>
                  <a:pt x="10461729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0242" y="1507437"/>
            <a:ext cx="7041918" cy="98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3"/>
              </a:lnSpc>
            </a:pPr>
            <a:r>
              <a:rPr lang="en-US" sz="6545" spc="648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MAPA DO SITE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2662873"/>
            <a:ext cx="4828309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622258" y="3292957"/>
            <a:ext cx="3086100" cy="961600"/>
            <a:chOff x="0" y="0"/>
            <a:chExt cx="812800" cy="253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53261"/>
            </a:xfrm>
            <a:custGeom>
              <a:avLst/>
              <a:gdLst/>
              <a:ahLst/>
              <a:cxnLst/>
              <a:rect l="l" t="t" r="r" b="b"/>
              <a:pathLst>
                <a:path w="812800" h="253261">
                  <a:moveTo>
                    <a:pt x="0" y="0"/>
                  </a:moveTo>
                  <a:lnTo>
                    <a:pt x="812800" y="0"/>
                  </a:lnTo>
                  <a:lnTo>
                    <a:pt x="812800" y="253261"/>
                  </a:lnTo>
                  <a:lnTo>
                    <a:pt x="0" y="253261"/>
                  </a:lnTo>
                  <a:close/>
                </a:path>
              </a:pathLst>
            </a:custGeom>
            <a:solidFill>
              <a:srgbClr val="010A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12800" cy="32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HOME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11451" y="5374179"/>
            <a:ext cx="3086100" cy="961600"/>
            <a:chOff x="0" y="0"/>
            <a:chExt cx="812800" cy="2532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53261"/>
            </a:xfrm>
            <a:custGeom>
              <a:avLst/>
              <a:gdLst/>
              <a:ahLst/>
              <a:cxnLst/>
              <a:rect l="l" t="t" r="r" b="b"/>
              <a:pathLst>
                <a:path w="812800" h="253261">
                  <a:moveTo>
                    <a:pt x="0" y="0"/>
                  </a:moveTo>
                  <a:lnTo>
                    <a:pt x="812800" y="0"/>
                  </a:lnTo>
                  <a:lnTo>
                    <a:pt x="812800" y="253261"/>
                  </a:lnTo>
                  <a:lnTo>
                    <a:pt x="0" y="253261"/>
                  </a:lnTo>
                  <a:close/>
                </a:path>
              </a:pathLst>
            </a:custGeom>
            <a:solidFill>
              <a:srgbClr val="3533C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32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SOBRE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483952" y="5374179"/>
            <a:ext cx="3086100" cy="961600"/>
            <a:chOff x="0" y="0"/>
            <a:chExt cx="812800" cy="2532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253261"/>
            </a:xfrm>
            <a:custGeom>
              <a:avLst/>
              <a:gdLst/>
              <a:ahLst/>
              <a:cxnLst/>
              <a:rect l="l" t="t" r="r" b="b"/>
              <a:pathLst>
                <a:path w="812800" h="253261">
                  <a:moveTo>
                    <a:pt x="0" y="0"/>
                  </a:moveTo>
                  <a:lnTo>
                    <a:pt x="812800" y="0"/>
                  </a:lnTo>
                  <a:lnTo>
                    <a:pt x="812800" y="253261"/>
                  </a:lnTo>
                  <a:lnTo>
                    <a:pt x="0" y="253261"/>
                  </a:lnTo>
                  <a:close/>
                </a:path>
              </a:pathLst>
            </a:custGeom>
            <a:solidFill>
              <a:srgbClr val="3533C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329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CONTATO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354501" y="3773756"/>
            <a:ext cx="2267757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7" name="AutoShape 17"/>
          <p:cNvSpPr/>
          <p:nvPr/>
        </p:nvSpPr>
        <p:spPr>
          <a:xfrm>
            <a:off x="13708358" y="3773756"/>
            <a:ext cx="2318644" cy="1905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8" name="AutoShape 18"/>
          <p:cNvSpPr/>
          <p:nvPr/>
        </p:nvSpPr>
        <p:spPr>
          <a:xfrm flipV="1">
            <a:off x="8354501" y="3773756"/>
            <a:ext cx="0" cy="1600423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9" name="AutoShape 19"/>
          <p:cNvSpPr/>
          <p:nvPr/>
        </p:nvSpPr>
        <p:spPr>
          <a:xfrm flipV="1">
            <a:off x="15975308" y="3773756"/>
            <a:ext cx="0" cy="1600423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20" name="Freeform 20"/>
          <p:cNvSpPr/>
          <p:nvPr/>
        </p:nvSpPr>
        <p:spPr>
          <a:xfrm>
            <a:off x="8203477" y="9163050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93" t="-129174" r="-11559" b="-28761"/>
            </a:stretch>
          </a:blipFill>
        </p:spPr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5350608" y="6728709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1788132" y="-1905467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49"/>
                </a:moveTo>
                <a:lnTo>
                  <a:pt x="5130493" y="6799449"/>
                </a:lnTo>
                <a:lnTo>
                  <a:pt x="5130493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10409" y="8750595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38" t="-111896" r="-863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85303" y="3025936"/>
            <a:ext cx="11917394" cy="229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97"/>
              </a:lnSpc>
            </a:pPr>
            <a:r>
              <a:rPr lang="en-US" sz="1349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MAPA DO APP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092" y="-269180"/>
            <a:ext cx="18899929" cy="12592078"/>
          </a:xfrm>
          <a:custGeom>
            <a:avLst/>
            <a:gdLst/>
            <a:ahLst/>
            <a:cxnLst/>
            <a:rect l="l" t="t" r="r" b="b"/>
            <a:pathLst>
              <a:path w="18899929" h="12592078">
                <a:moveTo>
                  <a:pt x="0" y="0"/>
                </a:moveTo>
                <a:lnTo>
                  <a:pt x="18899930" y="0"/>
                </a:lnTo>
                <a:lnTo>
                  <a:pt x="18899930" y="12592078"/>
                </a:lnTo>
                <a:lnTo>
                  <a:pt x="0" y="1259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3456">
            <a:off x="3558570" y="-8474498"/>
            <a:ext cx="11916974" cy="12343381"/>
          </a:xfrm>
          <a:custGeom>
            <a:avLst/>
            <a:gdLst/>
            <a:ahLst/>
            <a:cxnLst/>
            <a:rect l="l" t="t" r="r" b="b"/>
            <a:pathLst>
              <a:path w="11916974" h="12343381">
                <a:moveTo>
                  <a:pt x="0" y="0"/>
                </a:moveTo>
                <a:lnTo>
                  <a:pt x="11916974" y="0"/>
                </a:lnTo>
                <a:lnTo>
                  <a:pt x="11916974" y="12343381"/>
                </a:lnTo>
                <a:lnTo>
                  <a:pt x="0" y="1234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61680" y="155276"/>
            <a:ext cx="8764640" cy="78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7"/>
              </a:lnSpc>
            </a:pPr>
            <a:r>
              <a:rPr lang="en-US" sz="5150" spc="509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MAPA BACK-END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5240943" y="1009650"/>
            <a:ext cx="7875596" cy="1905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203477" y="9163050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93" t="-129174" r="-11559" b="-287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4381" y="844632"/>
            <a:ext cx="15119320" cy="8318418"/>
          </a:xfrm>
          <a:custGeom>
            <a:avLst/>
            <a:gdLst/>
            <a:ahLst/>
            <a:cxnLst/>
            <a:rect l="l" t="t" r="r" b="b"/>
            <a:pathLst>
              <a:path w="15119320" h="8318418">
                <a:moveTo>
                  <a:pt x="0" y="0"/>
                </a:moveTo>
                <a:lnTo>
                  <a:pt x="15119320" y="0"/>
                </a:lnTo>
                <a:lnTo>
                  <a:pt x="15119320" y="8318418"/>
                </a:lnTo>
                <a:lnTo>
                  <a:pt x="0" y="8318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238"/>
            </a:stretch>
          </a:blip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9156"/>
            <a:ext cx="18288000" cy="10366156"/>
          </a:xfrm>
          <a:custGeom>
            <a:avLst/>
            <a:gdLst/>
            <a:ahLst/>
            <a:cxnLst/>
            <a:rect l="l" t="t" r="r" b="b"/>
            <a:pathLst>
              <a:path w="18288000" h="10366156">
                <a:moveTo>
                  <a:pt x="0" y="0"/>
                </a:moveTo>
                <a:lnTo>
                  <a:pt x="18288000" y="0"/>
                </a:lnTo>
                <a:lnTo>
                  <a:pt x="18288000" y="10366156"/>
                </a:lnTo>
                <a:lnTo>
                  <a:pt x="0" y="10366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r="-1219"/>
            </a:stretch>
          </a:blipFill>
        </p:spPr>
      </p:sp>
      <p:sp>
        <p:nvSpPr>
          <p:cNvPr id="3" name="Freeform 3"/>
          <p:cNvSpPr/>
          <p:nvPr/>
        </p:nvSpPr>
        <p:spPr>
          <a:xfrm rot="2246032" flipV="1">
            <a:off x="6917475" y="-6643990"/>
            <a:ext cx="8331337" cy="11041531"/>
          </a:xfrm>
          <a:custGeom>
            <a:avLst/>
            <a:gdLst/>
            <a:ahLst/>
            <a:cxnLst/>
            <a:rect l="l" t="t" r="r" b="b"/>
            <a:pathLst>
              <a:path w="8331337" h="11041531">
                <a:moveTo>
                  <a:pt x="0" y="11041531"/>
                </a:moveTo>
                <a:lnTo>
                  <a:pt x="8331337" y="11041531"/>
                </a:lnTo>
                <a:lnTo>
                  <a:pt x="8331337" y="0"/>
                </a:lnTo>
                <a:lnTo>
                  <a:pt x="0" y="0"/>
                </a:lnTo>
                <a:lnTo>
                  <a:pt x="0" y="110415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93515" y="-9525"/>
            <a:ext cx="6120168" cy="140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5"/>
              </a:lnSpc>
            </a:pPr>
            <a:r>
              <a:rPr lang="en-US" sz="4673" spc="462" dirty="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MODELAGEM DO BANCO DE DADOS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6793579" y="1417695"/>
            <a:ext cx="5689223" cy="19050"/>
          </a:xfrm>
          <a:prstGeom prst="line">
            <a:avLst/>
          </a:prstGeom>
          <a:ln w="38100" cap="flat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422225" y="9062622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38" t="-111896" r="-8638"/>
            </a:stretch>
          </a:blipFill>
        </p:spPr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5BA8D2-5099-A186-A5C2-91007D165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3193" y="2194192"/>
            <a:ext cx="9309993" cy="667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80" y="1485900"/>
            <a:ext cx="17951640" cy="8229600"/>
          </a:xfrm>
          <a:custGeom>
            <a:avLst/>
            <a:gdLst/>
            <a:ahLst/>
            <a:cxnLst/>
            <a:rect l="l" t="t" r="r" b="b"/>
            <a:pathLst>
              <a:path w="17951640" h="6232299">
                <a:moveTo>
                  <a:pt x="0" y="0"/>
                </a:moveTo>
                <a:lnTo>
                  <a:pt x="17951640" y="0"/>
                </a:lnTo>
                <a:lnTo>
                  <a:pt x="17951640" y="6232299"/>
                </a:lnTo>
                <a:lnTo>
                  <a:pt x="0" y="6232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1" r="-68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02819" y="0"/>
            <a:ext cx="10882363" cy="67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443" spc="43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DIAGRAMA DE CASO DE USO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08333" y="2503525"/>
            <a:ext cx="3691568" cy="33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PACOTE 03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2108333" y="3526946"/>
          <a:ext cx="3691568" cy="2389672"/>
        </p:xfrm>
        <a:graphic>
          <a:graphicData uri="http://schemas.openxmlformats.org/drawingml/2006/table">
            <a:tbl>
              <a:tblPr/>
              <a:tblGrid>
                <a:gridCol w="369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3422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125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125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6299389" y="3603580"/>
            <a:ext cx="5689223" cy="1905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143436" y="8967372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93" t="-129174" r="-11559" b="-2876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725376" y="5507473"/>
            <a:ext cx="13348685" cy="921487"/>
            <a:chOff x="0" y="0"/>
            <a:chExt cx="3515703" cy="2426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15703" cy="242696"/>
            </a:xfrm>
            <a:custGeom>
              <a:avLst/>
              <a:gdLst/>
              <a:ahLst/>
              <a:cxnLst/>
              <a:rect l="l" t="t" r="r" b="b"/>
              <a:pathLst>
                <a:path w="3515703" h="242696">
                  <a:moveTo>
                    <a:pt x="0" y="0"/>
                  </a:moveTo>
                  <a:lnTo>
                    <a:pt x="3515703" y="0"/>
                  </a:lnTo>
                  <a:lnTo>
                    <a:pt x="3515703" y="242696"/>
                  </a:lnTo>
                  <a:lnTo>
                    <a:pt x="0" y="242696"/>
                  </a:lnTo>
                  <a:close/>
                </a:path>
              </a:pathLst>
            </a:custGeom>
            <a:solidFill>
              <a:srgbClr val="FDFDFD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515703" cy="29032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763"/>
                </a:lnSpc>
              </a:pPr>
              <a:r>
                <a:rPr lang="en-US" sz="2342" b="1" spc="231" dirty="0">
                  <a:solidFill>
                    <a:srgbClr val="07071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RF011 – O SISTEMA POSSIBILITARÁ A PERSONALIZAÇÃO DA IRRIGAÇÃO.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10668" y="1771679"/>
            <a:ext cx="11348128" cy="175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1"/>
              </a:lnSpc>
            </a:pPr>
            <a:r>
              <a:rPr lang="en-US" sz="5831" spc="577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REQUISITO FUNCIONAIS MAIS IMPORTANTES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725376" y="4388743"/>
            <a:ext cx="13348685" cy="1245337"/>
            <a:chOff x="0" y="0"/>
            <a:chExt cx="3515703" cy="3279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15703" cy="327990"/>
            </a:xfrm>
            <a:custGeom>
              <a:avLst/>
              <a:gdLst/>
              <a:ahLst/>
              <a:cxnLst/>
              <a:rect l="l" t="t" r="r" b="b"/>
              <a:pathLst>
                <a:path w="3515703" h="327990">
                  <a:moveTo>
                    <a:pt x="0" y="0"/>
                  </a:moveTo>
                  <a:lnTo>
                    <a:pt x="3515703" y="0"/>
                  </a:lnTo>
                  <a:lnTo>
                    <a:pt x="3515703" y="327990"/>
                  </a:lnTo>
                  <a:lnTo>
                    <a:pt x="0" y="327990"/>
                  </a:lnTo>
                  <a:close/>
                </a:path>
              </a:pathLst>
            </a:custGeom>
            <a:solidFill>
              <a:srgbClr val="FDFDFD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515703" cy="375615"/>
            </a:xfrm>
            <a:prstGeom prst="rect">
              <a:avLst/>
            </a:prstGeom>
          </p:spPr>
          <p:txBody>
            <a:bodyPr lIns="241300" tIns="241300" rIns="241300" bIns="241300" rtlCol="0" anchor="ctr"/>
            <a:lstStyle/>
            <a:p>
              <a:pPr algn="l">
                <a:lnSpc>
                  <a:spcPts val="2763"/>
                </a:lnSpc>
              </a:pPr>
              <a:r>
                <a:rPr lang="en-US" sz="2342" b="1" spc="231" dirty="0">
                  <a:solidFill>
                    <a:srgbClr val="07071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RF009 – O SISTEMA APRESENTARÁ AS INFORMAÇÕES GERAIS COMO UMIDADE, CHUVA E UV.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 rot="3007081">
            <a:off x="-9202444" y="-217508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134322">
            <a:off x="15502016" y="-3686439"/>
            <a:ext cx="12090101" cy="9430279"/>
          </a:xfrm>
          <a:custGeom>
            <a:avLst/>
            <a:gdLst/>
            <a:ahLst/>
            <a:cxnLst/>
            <a:rect l="l" t="t" r="r" b="b"/>
            <a:pathLst>
              <a:path w="12090101" h="9430279">
                <a:moveTo>
                  <a:pt x="0" y="0"/>
                </a:moveTo>
                <a:lnTo>
                  <a:pt x="12090102" y="0"/>
                </a:lnTo>
                <a:lnTo>
                  <a:pt x="12090102" y="9430278"/>
                </a:lnTo>
                <a:lnTo>
                  <a:pt x="0" y="9430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468707" y="-6863036"/>
            <a:ext cx="19225415" cy="10213502"/>
          </a:xfrm>
          <a:custGeom>
            <a:avLst/>
            <a:gdLst/>
            <a:ahLst/>
            <a:cxnLst/>
            <a:rect l="l" t="t" r="r" b="b"/>
            <a:pathLst>
              <a:path w="19225415" h="10213502">
                <a:moveTo>
                  <a:pt x="0" y="0"/>
                </a:moveTo>
                <a:lnTo>
                  <a:pt x="19225414" y="0"/>
                </a:lnTo>
                <a:lnTo>
                  <a:pt x="19225414" y="10213502"/>
                </a:lnTo>
                <a:lnTo>
                  <a:pt x="0" y="10213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4020" y="336806"/>
            <a:ext cx="15959960" cy="97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6516" spc="645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TECNOLOGIAS UTILIZADAS</a:t>
            </a:r>
          </a:p>
        </p:txBody>
      </p:sp>
      <p:sp>
        <p:nvSpPr>
          <p:cNvPr id="7" name="AutoShape 7"/>
          <p:cNvSpPr/>
          <p:nvPr/>
        </p:nvSpPr>
        <p:spPr>
          <a:xfrm>
            <a:off x="3276515" y="1316271"/>
            <a:ext cx="11811506" cy="0"/>
          </a:xfrm>
          <a:prstGeom prst="line">
            <a:avLst/>
          </a:prstGeom>
          <a:ln w="38100" cap="flat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930119" y="1757754"/>
            <a:ext cx="3468500" cy="3468500"/>
          </a:xfrm>
          <a:custGeom>
            <a:avLst/>
            <a:gdLst/>
            <a:ahLst/>
            <a:cxnLst/>
            <a:rect l="l" t="t" r="r" b="b"/>
            <a:pathLst>
              <a:path w="3468500" h="3468500">
                <a:moveTo>
                  <a:pt x="0" y="0"/>
                </a:moveTo>
                <a:lnTo>
                  <a:pt x="3468500" y="0"/>
                </a:lnTo>
                <a:lnTo>
                  <a:pt x="3468500" y="3468501"/>
                </a:lnTo>
                <a:lnTo>
                  <a:pt x="0" y="34685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67296" y="1731742"/>
            <a:ext cx="3170379" cy="3170379"/>
          </a:xfrm>
          <a:custGeom>
            <a:avLst/>
            <a:gdLst/>
            <a:ahLst/>
            <a:cxnLst/>
            <a:rect l="l" t="t" r="r" b="b"/>
            <a:pathLst>
              <a:path w="3170379" h="3170379">
                <a:moveTo>
                  <a:pt x="0" y="0"/>
                </a:moveTo>
                <a:lnTo>
                  <a:pt x="3170379" y="0"/>
                </a:lnTo>
                <a:lnTo>
                  <a:pt x="3170379" y="3170379"/>
                </a:lnTo>
                <a:lnTo>
                  <a:pt x="0" y="3170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05783" y="1887064"/>
            <a:ext cx="3256436" cy="3164118"/>
          </a:xfrm>
          <a:custGeom>
            <a:avLst/>
            <a:gdLst/>
            <a:ahLst/>
            <a:cxnLst/>
            <a:rect l="l" t="t" r="r" b="b"/>
            <a:pathLst>
              <a:path w="3256436" h="3164118">
                <a:moveTo>
                  <a:pt x="0" y="0"/>
                </a:moveTo>
                <a:lnTo>
                  <a:pt x="3256436" y="0"/>
                </a:lnTo>
                <a:lnTo>
                  <a:pt x="3256436" y="3164117"/>
                </a:lnTo>
                <a:lnTo>
                  <a:pt x="0" y="3164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291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72489" y="2212387"/>
            <a:ext cx="2466019" cy="2466019"/>
          </a:xfrm>
          <a:custGeom>
            <a:avLst/>
            <a:gdLst/>
            <a:ahLst/>
            <a:cxnLst/>
            <a:rect l="l" t="t" r="r" b="b"/>
            <a:pathLst>
              <a:path w="2466019" h="2466019">
                <a:moveTo>
                  <a:pt x="0" y="0"/>
                </a:moveTo>
                <a:lnTo>
                  <a:pt x="2466019" y="0"/>
                </a:lnTo>
                <a:lnTo>
                  <a:pt x="2466019" y="2466020"/>
                </a:lnTo>
                <a:lnTo>
                  <a:pt x="0" y="24660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2265" y="4882328"/>
            <a:ext cx="2244209" cy="62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36"/>
              </a:lnSpc>
              <a:spcBef>
                <a:spcPct val="0"/>
              </a:spcBef>
            </a:pPr>
            <a:r>
              <a:rPr lang="en-US" sz="3669" b="1" dirty="0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75439" y="4882328"/>
            <a:ext cx="3954093" cy="59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5"/>
              </a:lnSpc>
              <a:spcBef>
                <a:spcPct val="0"/>
              </a:spcBef>
            </a:pPr>
            <a:r>
              <a:rPr lang="en-US" sz="3504" b="1" dirty="0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Android Studio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05783" y="4903558"/>
            <a:ext cx="3580102" cy="57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4"/>
              </a:lnSpc>
              <a:spcBef>
                <a:spcPct val="0"/>
              </a:spcBef>
            </a:pPr>
            <a:r>
              <a:rPr lang="en-US" sz="3338" b="1" dirty="0" err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Tinkercad</a:t>
            </a:r>
            <a:endParaRPr lang="en-US" sz="3338" b="1" dirty="0">
              <a:solidFill>
                <a:srgbClr val="171658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015448" y="4892943"/>
            <a:ext cx="4243852" cy="57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4"/>
              </a:lnSpc>
              <a:spcBef>
                <a:spcPct val="0"/>
              </a:spcBef>
            </a:pPr>
            <a:r>
              <a:rPr lang="en-US" sz="3338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 Studio 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119" y="5894031"/>
            <a:ext cx="3468500" cy="243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0"/>
              </a:lnSpc>
              <a:spcBef>
                <a:spcPct val="0"/>
              </a:spcBef>
            </a:pPr>
            <a:r>
              <a:rPr lang="en-US" sz="2042" b="1" spc="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CRIAÇÃO DE SOFTWARES POR MEIO DA INFRAESTRUTURA PRINCIPAL DO GOOGLE, NA ANÁLISE DE DADOS E NO MACHINE LEARNING.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71368" y="5924240"/>
            <a:ext cx="3562236" cy="188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9"/>
              </a:lnSpc>
              <a:spcBef>
                <a:spcPct val="0"/>
              </a:spcBef>
            </a:pPr>
            <a:r>
              <a:rPr lang="en-US" sz="2042" b="1" spc="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AMBIENTE DE DESENVOLVIMENTO INTEGRADO (IDE) GRATUITO PARA CRIAR APLICATIVOS PARA O SISTEMA ANDROID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95805" y="5578419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5803860" y="5583098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9995466" y="5554689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3837691" y="5526280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9067658" y="5924240"/>
            <a:ext cx="3818227" cy="218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  <a:spcBef>
                <a:spcPct val="0"/>
              </a:spcBef>
            </a:pPr>
            <a:r>
              <a:rPr lang="en-US" sz="2047" b="1" spc="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FERRAMENTA ONLINE E GRATUITA DE CRIAÇÃO DE MODELOS 3D E SIMULAÇÃO DE CIRCUITOS ELETRÔNICOS:</a:t>
            </a:r>
          </a:p>
          <a:p>
            <a:pPr algn="ctr">
              <a:lnSpc>
                <a:spcPts val="2416"/>
              </a:lnSpc>
              <a:spcBef>
                <a:spcPct val="0"/>
              </a:spcBef>
            </a:pPr>
            <a:endParaRPr lang="en-US" sz="2047" b="1" spc="202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178907" y="5924240"/>
            <a:ext cx="3818227" cy="188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  <a:spcBef>
                <a:spcPct val="0"/>
              </a:spcBef>
            </a:pPr>
            <a:r>
              <a:rPr lang="en-US" sz="2047" b="1" spc="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UM EDITOR DE CÓDIGO-FONTE GRATUITO, DE CÓDIGO ABERTO E MULTIPLATAFORMA, DESENVOLVIDO PELA MICROSOFT:</a:t>
            </a:r>
          </a:p>
        </p:txBody>
      </p:sp>
      <p:sp>
        <p:nvSpPr>
          <p:cNvPr id="24" name="Freeform 24"/>
          <p:cNvSpPr/>
          <p:nvPr/>
        </p:nvSpPr>
        <p:spPr>
          <a:xfrm>
            <a:off x="8143436" y="8967372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4093" t="-129174" r="-11559" b="-28761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 rot="3007081">
            <a:off x="-9202444" y="-217508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134322">
            <a:off x="15882377" y="-3925420"/>
            <a:ext cx="12090101" cy="9430279"/>
          </a:xfrm>
          <a:custGeom>
            <a:avLst/>
            <a:gdLst/>
            <a:ahLst/>
            <a:cxnLst/>
            <a:rect l="l" t="t" r="r" b="b"/>
            <a:pathLst>
              <a:path w="12090101" h="9430279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468707" y="-6863036"/>
            <a:ext cx="19225415" cy="10213502"/>
          </a:xfrm>
          <a:custGeom>
            <a:avLst/>
            <a:gdLst/>
            <a:ahLst/>
            <a:cxnLst/>
            <a:rect l="l" t="t" r="r" b="b"/>
            <a:pathLst>
              <a:path w="19225415" h="10213502">
                <a:moveTo>
                  <a:pt x="0" y="0"/>
                </a:moveTo>
                <a:lnTo>
                  <a:pt x="19225414" y="0"/>
                </a:lnTo>
                <a:lnTo>
                  <a:pt x="19225414" y="10213502"/>
                </a:lnTo>
                <a:lnTo>
                  <a:pt x="0" y="10213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4020" y="336806"/>
            <a:ext cx="15959960" cy="97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6516" spc="645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TECNOLOGIAS UTILIZADAS</a:t>
            </a:r>
          </a:p>
        </p:txBody>
      </p:sp>
      <p:sp>
        <p:nvSpPr>
          <p:cNvPr id="7" name="AutoShape 7"/>
          <p:cNvSpPr/>
          <p:nvPr/>
        </p:nvSpPr>
        <p:spPr>
          <a:xfrm>
            <a:off x="3276515" y="1316271"/>
            <a:ext cx="11811506" cy="0"/>
          </a:xfrm>
          <a:prstGeom prst="line">
            <a:avLst/>
          </a:prstGeom>
          <a:ln w="38100" cap="flat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233500" y="4806809"/>
            <a:ext cx="3873124" cy="116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4"/>
              </a:lnSpc>
            </a:pPr>
            <a:r>
              <a:rPr lang="en-US" sz="3338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Adobe Photoshop</a:t>
            </a:r>
          </a:p>
          <a:p>
            <a:pPr algn="ctr">
              <a:lnSpc>
                <a:spcPts val="4674"/>
              </a:lnSpc>
              <a:spcBef>
                <a:spcPct val="0"/>
              </a:spcBef>
            </a:pPr>
            <a:endParaRPr lang="en-US" sz="3338" b="1">
              <a:solidFill>
                <a:srgbClr val="171658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224256" y="5463126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4361906" y="5414716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7943747" y="5434717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1806774" y="5406308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8143436" y="8931534"/>
            <a:ext cx="2074697" cy="1010682"/>
          </a:xfrm>
          <a:custGeom>
            <a:avLst/>
            <a:gdLst/>
            <a:ahLst/>
            <a:cxnLst/>
            <a:rect l="l" t="t" r="r" b="b"/>
            <a:pathLst>
              <a:path w="2074697" h="1010682">
                <a:moveTo>
                  <a:pt x="0" y="0"/>
                </a:moveTo>
                <a:lnTo>
                  <a:pt x="2074697" y="0"/>
                </a:lnTo>
                <a:lnTo>
                  <a:pt x="2074697" y="1010682"/>
                </a:lnTo>
                <a:lnTo>
                  <a:pt x="0" y="1010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093" t="-129174" r="-11559" b="-2876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4020" y="2582870"/>
            <a:ext cx="2321208" cy="2111236"/>
          </a:xfrm>
          <a:custGeom>
            <a:avLst/>
            <a:gdLst/>
            <a:ahLst/>
            <a:cxnLst/>
            <a:rect l="l" t="t" r="r" b="b"/>
            <a:pathLst>
              <a:path w="2321208" h="2111236">
                <a:moveTo>
                  <a:pt x="0" y="0"/>
                </a:moveTo>
                <a:lnTo>
                  <a:pt x="2321208" y="0"/>
                </a:lnTo>
                <a:lnTo>
                  <a:pt x="2321208" y="2111237"/>
                </a:lnTo>
                <a:lnTo>
                  <a:pt x="0" y="2111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7741" r="-69236" b="-4590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62064" y="2628842"/>
            <a:ext cx="2168246" cy="2168246"/>
          </a:xfrm>
          <a:custGeom>
            <a:avLst/>
            <a:gdLst/>
            <a:ahLst/>
            <a:cxnLst/>
            <a:rect l="l" t="t" r="r" b="b"/>
            <a:pathLst>
              <a:path w="2168246" h="2168246">
                <a:moveTo>
                  <a:pt x="0" y="0"/>
                </a:moveTo>
                <a:lnTo>
                  <a:pt x="2168246" y="0"/>
                </a:lnTo>
                <a:lnTo>
                  <a:pt x="2168246" y="2168246"/>
                </a:lnTo>
                <a:lnTo>
                  <a:pt x="0" y="21682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806635" y="2507868"/>
            <a:ext cx="2411498" cy="2358381"/>
          </a:xfrm>
          <a:custGeom>
            <a:avLst/>
            <a:gdLst/>
            <a:ahLst/>
            <a:cxnLst/>
            <a:rect l="l" t="t" r="r" b="b"/>
            <a:pathLst>
              <a:path w="2411498" h="2358381">
                <a:moveTo>
                  <a:pt x="0" y="0"/>
                </a:moveTo>
                <a:lnTo>
                  <a:pt x="2411498" y="0"/>
                </a:lnTo>
                <a:lnTo>
                  <a:pt x="2411498" y="2358381"/>
                </a:lnTo>
                <a:lnTo>
                  <a:pt x="0" y="23583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301257" y="2006662"/>
            <a:ext cx="2942345" cy="2901164"/>
          </a:xfrm>
          <a:custGeom>
            <a:avLst/>
            <a:gdLst/>
            <a:ahLst/>
            <a:cxnLst/>
            <a:rect l="l" t="t" r="r" b="b"/>
            <a:pathLst>
              <a:path w="2942345" h="2901164">
                <a:moveTo>
                  <a:pt x="0" y="0"/>
                </a:moveTo>
                <a:lnTo>
                  <a:pt x="2942345" y="0"/>
                </a:lnTo>
                <a:lnTo>
                  <a:pt x="2942345" y="2901164"/>
                </a:lnTo>
                <a:lnTo>
                  <a:pt x="0" y="29011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5688" t="-19982" r="-91886" b="-28040"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15270976" y="5410036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4929402" y="2282925"/>
            <a:ext cx="2624901" cy="2624901"/>
          </a:xfrm>
          <a:custGeom>
            <a:avLst/>
            <a:gdLst/>
            <a:ahLst/>
            <a:cxnLst/>
            <a:rect l="l" t="t" r="r" b="b"/>
            <a:pathLst>
              <a:path w="2624901" h="2624901">
                <a:moveTo>
                  <a:pt x="0" y="0"/>
                </a:moveTo>
                <a:lnTo>
                  <a:pt x="2624901" y="0"/>
                </a:lnTo>
                <a:lnTo>
                  <a:pt x="2624901" y="2624901"/>
                </a:lnTo>
                <a:lnTo>
                  <a:pt x="0" y="2624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52332" y="4799574"/>
            <a:ext cx="2244209" cy="62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36"/>
              </a:lnSpc>
              <a:spcBef>
                <a:spcPct val="0"/>
              </a:spcBef>
            </a:pPr>
            <a:r>
              <a:rPr lang="en-US" sz="3669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85228" y="4799574"/>
            <a:ext cx="3954093" cy="59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5"/>
              </a:lnSpc>
              <a:spcBef>
                <a:spcPct val="0"/>
              </a:spcBef>
            </a:pPr>
            <a:r>
              <a:rPr lang="en-US" sz="3504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Postman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91155" y="4730413"/>
            <a:ext cx="2216356" cy="57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4"/>
              </a:lnSpc>
              <a:spcBef>
                <a:spcPct val="0"/>
              </a:spcBef>
            </a:pPr>
            <a:r>
              <a:rPr lang="en-US" sz="3338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Canva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0374" y="5615360"/>
            <a:ext cx="3468500" cy="243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0"/>
              </a:lnSpc>
              <a:spcBef>
                <a:spcPct val="0"/>
              </a:spcBef>
            </a:pPr>
            <a:r>
              <a:rPr lang="en-US" sz="2042" b="1" spc="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PLATAFORMA DE DESENVOLVIMENTO COLABORATIVO QUE PERMITE ARMAZENAR, COMPARTILHAR E GERENCIAR PROJETOS DE SOFTWARE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22674" y="5578961"/>
            <a:ext cx="3174627" cy="2186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9"/>
              </a:lnSpc>
              <a:spcBef>
                <a:spcPct val="0"/>
              </a:spcBef>
            </a:pPr>
            <a:r>
              <a:rPr lang="en-US" sz="2042" b="1" spc="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FERRAMENTA QUE AJUDA DESENVOLVEDORES A CRIAR, TESTAR, DOCUMENTAR E COMPARTILHAR APIS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69662" y="5615360"/>
            <a:ext cx="3400801" cy="188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  <a:spcBef>
                <a:spcPct val="0"/>
              </a:spcBef>
            </a:pPr>
            <a:r>
              <a:rPr lang="en-US" sz="2047" b="1" spc="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SOFTWARE DE EDIÇÃO DE IMAGENS E CRIAÇÃO DE GRÁFICOS DESENVOLVIDO PELA ADOBE SYSTEMS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77309" y="5624885"/>
            <a:ext cx="3375843" cy="240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  <a:spcBef>
                <a:spcPct val="0"/>
              </a:spcBef>
            </a:pPr>
            <a:r>
              <a:rPr lang="en-US" sz="2023" b="1" spc="2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PLATAFORMA ONLINE DE DESIGN GRÁFICO QUE PERMITE CRIAR E EDITAR IMAGENS, APRESENTAÇÕES, INFOGRÁFICOS, PÔSTERES E OUTROS CONTEÚDOS VISUAIS.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34102" y="4785827"/>
            <a:ext cx="3562199" cy="52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9"/>
              </a:lnSpc>
              <a:spcBef>
                <a:spcPct val="0"/>
              </a:spcBef>
            </a:pPr>
            <a:r>
              <a:rPr lang="en-US" sz="3042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Microsoft Project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34399" y="5539099"/>
            <a:ext cx="3473890" cy="249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  <a:spcBef>
                <a:spcPct val="0"/>
              </a:spcBef>
            </a:pPr>
            <a:r>
              <a:rPr lang="en-US" sz="2047" b="1" spc="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SOFTWARE DE GESTÃO DE PROJETOS QUE AJUDA GERENTES A PLANEJAR, EXECUTAR E ACOMPANHAR O PROGRESSO DE SUAS INICIATIVAS.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 rot="3007081">
            <a:off x="-9329520" y="-202875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7"/>
                </a:lnTo>
                <a:lnTo>
                  <a:pt x="0" y="11045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134322">
            <a:off x="15502016" y="-3686439"/>
            <a:ext cx="12090101" cy="9430279"/>
          </a:xfrm>
          <a:custGeom>
            <a:avLst/>
            <a:gdLst/>
            <a:ahLst/>
            <a:cxnLst/>
            <a:rect l="l" t="t" r="r" b="b"/>
            <a:pathLst>
              <a:path w="12090101" h="9430279">
                <a:moveTo>
                  <a:pt x="0" y="0"/>
                </a:moveTo>
                <a:lnTo>
                  <a:pt x="12090102" y="0"/>
                </a:lnTo>
                <a:lnTo>
                  <a:pt x="12090102" y="9430278"/>
                </a:lnTo>
                <a:lnTo>
                  <a:pt x="0" y="9430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468707" y="-6863036"/>
            <a:ext cx="19225415" cy="10213502"/>
          </a:xfrm>
          <a:custGeom>
            <a:avLst/>
            <a:gdLst/>
            <a:ahLst/>
            <a:cxnLst/>
            <a:rect l="l" t="t" r="r" b="b"/>
            <a:pathLst>
              <a:path w="19225415" h="10213502">
                <a:moveTo>
                  <a:pt x="0" y="0"/>
                </a:moveTo>
                <a:lnTo>
                  <a:pt x="19225414" y="0"/>
                </a:lnTo>
                <a:lnTo>
                  <a:pt x="19225414" y="10213502"/>
                </a:lnTo>
                <a:lnTo>
                  <a:pt x="0" y="10213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4020" y="336806"/>
            <a:ext cx="15959960" cy="97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6516" spc="645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TECNOLOGIAS UTILIZADAS</a:t>
            </a:r>
          </a:p>
        </p:txBody>
      </p:sp>
      <p:sp>
        <p:nvSpPr>
          <p:cNvPr id="7" name="AutoShape 7"/>
          <p:cNvSpPr/>
          <p:nvPr/>
        </p:nvSpPr>
        <p:spPr>
          <a:xfrm>
            <a:off x="3276515" y="1316271"/>
            <a:ext cx="11811506" cy="0"/>
          </a:xfrm>
          <a:prstGeom prst="line">
            <a:avLst/>
          </a:prstGeom>
          <a:ln w="38100" cap="flat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256714" y="5248672"/>
            <a:ext cx="2402683" cy="99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2"/>
              </a:lnSpc>
            </a:pPr>
            <a:r>
              <a:rPr lang="en-US" sz="2901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Power Point</a:t>
            </a:r>
          </a:p>
          <a:p>
            <a:pPr algn="just">
              <a:lnSpc>
                <a:spcPts val="4062"/>
              </a:lnSpc>
              <a:spcBef>
                <a:spcPct val="0"/>
              </a:spcBef>
            </a:pPr>
            <a:endParaRPr lang="en-US" sz="2901" b="1">
              <a:solidFill>
                <a:srgbClr val="171658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476103" y="5794104"/>
            <a:ext cx="1740568" cy="7402"/>
          </a:xfrm>
          <a:prstGeom prst="line">
            <a:avLst/>
          </a:prstGeom>
          <a:ln w="28575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4883355" y="5797805"/>
            <a:ext cx="1740568" cy="7402"/>
          </a:xfrm>
          <a:prstGeom prst="line">
            <a:avLst/>
          </a:prstGeom>
          <a:ln w="28575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8222532" y="5749241"/>
            <a:ext cx="1740568" cy="7402"/>
          </a:xfrm>
          <a:prstGeom prst="line">
            <a:avLst/>
          </a:prstGeom>
          <a:ln w="28575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1659054" y="5734175"/>
            <a:ext cx="1740568" cy="7402"/>
          </a:xfrm>
          <a:prstGeom prst="line">
            <a:avLst/>
          </a:prstGeom>
          <a:ln w="28575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8143436" y="8967372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093" t="-129174" r="-11559" b="-2876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2988811"/>
            <a:ext cx="2503994" cy="2301808"/>
          </a:xfrm>
          <a:custGeom>
            <a:avLst/>
            <a:gdLst/>
            <a:ahLst/>
            <a:cxnLst/>
            <a:rect l="l" t="t" r="r" b="b"/>
            <a:pathLst>
              <a:path w="2503994" h="2301808">
                <a:moveTo>
                  <a:pt x="0" y="0"/>
                </a:moveTo>
                <a:lnTo>
                  <a:pt x="2503994" y="0"/>
                </a:lnTo>
                <a:lnTo>
                  <a:pt x="2503994" y="2301808"/>
                </a:lnTo>
                <a:lnTo>
                  <a:pt x="0" y="2301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212891" y="2905667"/>
            <a:ext cx="2758696" cy="2732174"/>
          </a:xfrm>
          <a:custGeom>
            <a:avLst/>
            <a:gdLst/>
            <a:ahLst/>
            <a:cxnLst/>
            <a:rect l="l" t="t" r="r" b="b"/>
            <a:pathLst>
              <a:path w="2758696" h="2732174">
                <a:moveTo>
                  <a:pt x="0" y="0"/>
                </a:moveTo>
                <a:lnTo>
                  <a:pt x="2758696" y="0"/>
                </a:lnTo>
                <a:lnTo>
                  <a:pt x="2758696" y="2732174"/>
                </a:lnTo>
                <a:lnTo>
                  <a:pt x="0" y="2732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1220" r="-1760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909169" y="3090169"/>
            <a:ext cx="2359956" cy="2359956"/>
          </a:xfrm>
          <a:custGeom>
            <a:avLst/>
            <a:gdLst/>
            <a:ahLst/>
            <a:cxnLst/>
            <a:rect l="l" t="t" r="r" b="b"/>
            <a:pathLst>
              <a:path w="2359956" h="2359956">
                <a:moveTo>
                  <a:pt x="0" y="0"/>
                </a:moveTo>
                <a:lnTo>
                  <a:pt x="2359956" y="0"/>
                </a:lnTo>
                <a:lnTo>
                  <a:pt x="2359956" y="2359956"/>
                </a:lnTo>
                <a:lnTo>
                  <a:pt x="0" y="2359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053955" y="2792912"/>
            <a:ext cx="2785162" cy="2785162"/>
          </a:xfrm>
          <a:custGeom>
            <a:avLst/>
            <a:gdLst/>
            <a:ahLst/>
            <a:cxnLst/>
            <a:rect l="l" t="t" r="r" b="b"/>
            <a:pathLst>
              <a:path w="2785162" h="2785162">
                <a:moveTo>
                  <a:pt x="0" y="0"/>
                </a:moveTo>
                <a:lnTo>
                  <a:pt x="2785161" y="0"/>
                </a:lnTo>
                <a:lnTo>
                  <a:pt x="2785161" y="2785162"/>
                </a:lnTo>
                <a:lnTo>
                  <a:pt x="0" y="27851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80022" y="3019137"/>
            <a:ext cx="3640033" cy="2498325"/>
          </a:xfrm>
          <a:custGeom>
            <a:avLst/>
            <a:gdLst/>
            <a:ahLst/>
            <a:cxnLst/>
            <a:rect l="l" t="t" r="r" b="b"/>
            <a:pathLst>
              <a:path w="3640033" h="2498325">
                <a:moveTo>
                  <a:pt x="0" y="0"/>
                </a:moveTo>
                <a:lnTo>
                  <a:pt x="3640033" y="0"/>
                </a:lnTo>
                <a:lnTo>
                  <a:pt x="3640033" y="2498325"/>
                </a:lnTo>
                <a:lnTo>
                  <a:pt x="0" y="2498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149064" y="5248672"/>
            <a:ext cx="3210170" cy="46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  <a:spcBef>
                <a:spcPct val="0"/>
              </a:spcBef>
            </a:pPr>
            <a:r>
              <a:rPr lang="en-US" sz="2771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Microsoft Word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25081" y="5262758"/>
            <a:ext cx="3363140" cy="45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4"/>
              </a:lnSpc>
              <a:spcBef>
                <a:spcPct val="0"/>
              </a:spcBef>
            </a:pPr>
            <a:r>
              <a:rPr lang="en-US" sz="2595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Astah Commmunity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23548" y="5242994"/>
            <a:ext cx="3356474" cy="44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640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JavaScript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043289"/>
            <a:ext cx="2743246" cy="1453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6"/>
              </a:lnSpc>
              <a:spcBef>
                <a:spcPct val="0"/>
              </a:spcBef>
            </a:pPr>
            <a:r>
              <a:rPr lang="en-US" sz="1615" b="1" spc="15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SOFTWARE DA MICROSOFT QUE PERMITE A CRIAÇÃO, EDIÇÃO E APRESENTAÇÃO DE SLIDES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04025" y="6067181"/>
            <a:ext cx="2817382" cy="124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5"/>
              </a:lnSpc>
              <a:spcBef>
                <a:spcPct val="0"/>
              </a:spcBef>
            </a:pPr>
            <a:r>
              <a:rPr lang="en-US" sz="1615" b="1" spc="15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SOFTWARE DE PROCESSAMENTO DE TEXTO, QUE PERMITE CRIAR E EDITAR DOCUMENTOS.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64701" y="6067181"/>
            <a:ext cx="3208499" cy="148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1"/>
              </a:lnSpc>
              <a:spcBef>
                <a:spcPct val="0"/>
              </a:spcBef>
            </a:pPr>
            <a:r>
              <a:rPr lang="en-US" sz="1619" b="1" spc="16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É UMA VERSÃO GRATUITA DA FERRAMENTA ASTAH, QUE PERMITE A MODELAGEM DE DIAGRAMAS UML (UNIFIED MODELING LANGUAGE)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02106" y="6052814"/>
            <a:ext cx="3599359" cy="2048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7"/>
              </a:lnSpc>
              <a:spcBef>
                <a:spcPct val="0"/>
              </a:spcBef>
            </a:pPr>
            <a:r>
              <a:rPr lang="en-US" sz="1692" b="1" spc="16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LINGUAGEM DE PROGRAMAÇÃO QUE PERMITE CRIAR PÁGINAS INTERATIVAS NA INTERNET, OU SEJA, ADICIONAR FUNCIONALIDADES QUE MELHORAM A EXPERIÊNCIA DO USUÁRIO.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80022" y="5242994"/>
            <a:ext cx="3356474" cy="44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6"/>
              </a:lnSpc>
              <a:spcBef>
                <a:spcPct val="0"/>
              </a:spcBef>
            </a:pPr>
            <a:r>
              <a:rPr lang="en-US" sz="2640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Arduino IDE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5008336" y="5772414"/>
            <a:ext cx="1740568" cy="7402"/>
          </a:xfrm>
          <a:prstGeom prst="line">
            <a:avLst/>
          </a:prstGeom>
          <a:ln w="28575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14180022" y="6052814"/>
            <a:ext cx="3397195" cy="2048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7"/>
              </a:lnSpc>
              <a:spcBef>
                <a:spcPct val="0"/>
              </a:spcBef>
            </a:pPr>
            <a:r>
              <a:rPr lang="en-US" sz="1692" b="1" spc="16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 ARDUINO IDE É UM SOFTWARE GRATUITO QUE SERVE PARA PROGRAMAR PLACAS ARDUINO, FACILITANDO O DESENVOLVIMENTO DE PROJETOS DE ELETRÔNICA: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76947">
            <a:off x="15314767" y="-5329950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353738">
            <a:off x="-6349022" y="3151816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4401" y="933337"/>
            <a:ext cx="7719281" cy="79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5200" spc="514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QUEM SOMOS?</a:t>
            </a:r>
          </a:p>
        </p:txBody>
      </p:sp>
      <p:sp>
        <p:nvSpPr>
          <p:cNvPr id="5" name="AutoShape 5"/>
          <p:cNvSpPr/>
          <p:nvPr/>
        </p:nvSpPr>
        <p:spPr>
          <a:xfrm>
            <a:off x="7345591" y="1969669"/>
            <a:ext cx="3716901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797562" y="2244653"/>
            <a:ext cx="8812958" cy="59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CARLOS ARTHUR MEDEIROS N°6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GUILHERME DINO PEREIRA N°13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GUILHERME SILVA DE OLIVEIRA N°15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GUSTAVO GONÇALVES DA SILVA N°17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ISAAK GUILHERME MENEZES N°19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LEONARDO GONÇALVES PEREIRA N°23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LUAN DE MOURA SANTOS N°26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MICHEL TITO MASCARENHAS N°30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SAMUEL DA COSTA LOPES N°36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SAMUEL GOES CORREIA DE ARAUJO N°37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YAN VICTOR ARGOLO SANTOS N°40</a:t>
            </a:r>
          </a:p>
        </p:txBody>
      </p:sp>
      <p:sp>
        <p:nvSpPr>
          <p:cNvPr id="7" name="Freeform 7"/>
          <p:cNvSpPr/>
          <p:nvPr/>
        </p:nvSpPr>
        <p:spPr>
          <a:xfrm>
            <a:off x="8203477" y="9062622"/>
            <a:ext cx="2001128" cy="1075271"/>
          </a:xfrm>
          <a:custGeom>
            <a:avLst/>
            <a:gdLst/>
            <a:ahLst/>
            <a:cxnLst/>
            <a:rect l="l" t="t" r="r" b="b"/>
            <a:pathLst>
              <a:path w="2001128" h="1075271">
                <a:moveTo>
                  <a:pt x="0" y="0"/>
                </a:moveTo>
                <a:lnTo>
                  <a:pt x="2001128" y="0"/>
                </a:lnTo>
                <a:lnTo>
                  <a:pt x="2001128" y="1075272"/>
                </a:lnTo>
                <a:lnTo>
                  <a:pt x="0" y="1075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93" t="-107770" r="-11559" b="-26075"/>
            </a:stretch>
          </a:blipFill>
        </p:spPr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 rot="3007081">
            <a:off x="-9654961" y="-379283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134322">
            <a:off x="15390201" y="-6062525"/>
            <a:ext cx="12090101" cy="9430279"/>
          </a:xfrm>
          <a:custGeom>
            <a:avLst/>
            <a:gdLst/>
            <a:ahLst/>
            <a:cxnLst/>
            <a:rect l="l" t="t" r="r" b="b"/>
            <a:pathLst>
              <a:path w="12090101" h="9430279">
                <a:moveTo>
                  <a:pt x="0" y="0"/>
                </a:moveTo>
                <a:lnTo>
                  <a:pt x="12090101" y="0"/>
                </a:lnTo>
                <a:lnTo>
                  <a:pt x="12090101" y="9430278"/>
                </a:lnTo>
                <a:lnTo>
                  <a:pt x="0" y="9430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468707" y="-6863036"/>
            <a:ext cx="19225415" cy="10213502"/>
          </a:xfrm>
          <a:custGeom>
            <a:avLst/>
            <a:gdLst/>
            <a:ahLst/>
            <a:cxnLst/>
            <a:rect l="l" t="t" r="r" b="b"/>
            <a:pathLst>
              <a:path w="19225415" h="10213502">
                <a:moveTo>
                  <a:pt x="0" y="0"/>
                </a:moveTo>
                <a:lnTo>
                  <a:pt x="19225414" y="0"/>
                </a:lnTo>
                <a:lnTo>
                  <a:pt x="19225414" y="10213502"/>
                </a:lnTo>
                <a:lnTo>
                  <a:pt x="0" y="10213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4020" y="336806"/>
            <a:ext cx="15959960" cy="97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9"/>
              </a:lnSpc>
            </a:pPr>
            <a:r>
              <a:rPr lang="en-US" sz="6516" spc="645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TECNOLOGIAS UTILIZADAS</a:t>
            </a:r>
          </a:p>
        </p:txBody>
      </p:sp>
      <p:sp>
        <p:nvSpPr>
          <p:cNvPr id="7" name="AutoShape 7"/>
          <p:cNvSpPr/>
          <p:nvPr/>
        </p:nvSpPr>
        <p:spPr>
          <a:xfrm>
            <a:off x="3276515" y="1316271"/>
            <a:ext cx="11811506" cy="0"/>
          </a:xfrm>
          <a:prstGeom prst="line">
            <a:avLst/>
          </a:prstGeom>
          <a:ln w="38100" cap="flat">
            <a:solidFill>
              <a:srgbClr val="FFFF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75698" y="5693316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629523" y="5674267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513437" y="5702675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7862022" y="9078372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9" y="0"/>
                </a:lnTo>
                <a:lnTo>
                  <a:pt x="2001129" y="974843"/>
                </a:lnTo>
                <a:lnTo>
                  <a:pt x="0" y="9748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093" t="-129174" r="-11559" b="-2876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4020" y="2367103"/>
            <a:ext cx="1882844" cy="2537534"/>
          </a:xfrm>
          <a:custGeom>
            <a:avLst/>
            <a:gdLst/>
            <a:ahLst/>
            <a:cxnLst/>
            <a:rect l="l" t="t" r="r" b="b"/>
            <a:pathLst>
              <a:path w="1882844" h="2537534">
                <a:moveTo>
                  <a:pt x="0" y="0"/>
                </a:moveTo>
                <a:lnTo>
                  <a:pt x="1882844" y="0"/>
                </a:lnTo>
                <a:lnTo>
                  <a:pt x="1882844" y="2537534"/>
                </a:lnTo>
                <a:lnTo>
                  <a:pt x="0" y="2537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4097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07915" y="2040560"/>
            <a:ext cx="3010926" cy="3190619"/>
          </a:xfrm>
          <a:custGeom>
            <a:avLst/>
            <a:gdLst/>
            <a:ahLst/>
            <a:cxnLst/>
            <a:rect l="l" t="t" r="r" b="b"/>
            <a:pathLst>
              <a:path w="3010926" h="3190619">
                <a:moveTo>
                  <a:pt x="0" y="0"/>
                </a:moveTo>
                <a:lnTo>
                  <a:pt x="3010926" y="0"/>
                </a:lnTo>
                <a:lnTo>
                  <a:pt x="3010926" y="3190620"/>
                </a:lnTo>
                <a:lnTo>
                  <a:pt x="0" y="31906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5233" r="-4808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93219" y="1992197"/>
            <a:ext cx="2952721" cy="3352395"/>
          </a:xfrm>
          <a:custGeom>
            <a:avLst/>
            <a:gdLst/>
            <a:ahLst/>
            <a:cxnLst/>
            <a:rect l="l" t="t" r="r" b="b"/>
            <a:pathLst>
              <a:path w="2952721" h="3352395">
                <a:moveTo>
                  <a:pt x="0" y="0"/>
                </a:moveTo>
                <a:lnTo>
                  <a:pt x="2952721" y="0"/>
                </a:lnTo>
                <a:lnTo>
                  <a:pt x="2952721" y="3352395"/>
                </a:lnTo>
                <a:lnTo>
                  <a:pt x="0" y="33523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2491" r="-5463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228308" y="1871102"/>
            <a:ext cx="3467702" cy="3305152"/>
          </a:xfrm>
          <a:custGeom>
            <a:avLst/>
            <a:gdLst/>
            <a:ahLst/>
            <a:cxnLst/>
            <a:rect l="l" t="t" r="r" b="b"/>
            <a:pathLst>
              <a:path w="3467702" h="3305152">
                <a:moveTo>
                  <a:pt x="0" y="0"/>
                </a:moveTo>
                <a:lnTo>
                  <a:pt x="3467703" y="0"/>
                </a:lnTo>
                <a:lnTo>
                  <a:pt x="3467703" y="3305152"/>
                </a:lnTo>
                <a:lnTo>
                  <a:pt x="0" y="3305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4918"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11861791" y="5731084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4696011" y="1871102"/>
            <a:ext cx="3249128" cy="3249128"/>
          </a:xfrm>
          <a:custGeom>
            <a:avLst/>
            <a:gdLst/>
            <a:ahLst/>
            <a:cxnLst/>
            <a:rect l="l" t="t" r="r" b="b"/>
            <a:pathLst>
              <a:path w="3249128" h="3249128">
                <a:moveTo>
                  <a:pt x="0" y="0"/>
                </a:moveTo>
                <a:lnTo>
                  <a:pt x="3249128" y="0"/>
                </a:lnTo>
                <a:lnTo>
                  <a:pt x="3249128" y="3249128"/>
                </a:lnTo>
                <a:lnTo>
                  <a:pt x="0" y="32491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6008" y="5013209"/>
            <a:ext cx="4058868" cy="59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5"/>
              </a:lnSpc>
              <a:spcBef>
                <a:spcPct val="0"/>
              </a:spcBef>
            </a:pPr>
            <a:r>
              <a:rPr lang="en-US" sz="3504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98777" y="5155321"/>
            <a:ext cx="4252281" cy="5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5"/>
              </a:lnSpc>
              <a:spcBef>
                <a:spcPct val="0"/>
              </a:spcBef>
            </a:pPr>
            <a:r>
              <a:rPr lang="en-US" sz="3282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C++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91879" y="5061304"/>
            <a:ext cx="4243852" cy="57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4"/>
              </a:lnSpc>
              <a:spcBef>
                <a:spcPct val="0"/>
              </a:spcBef>
            </a:pPr>
            <a:r>
              <a:rPr lang="en-US" sz="3338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932" y="6029833"/>
            <a:ext cx="3752602" cy="210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sz="2350" b="1" spc="23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LINGUAGEM DE PROGRAMAÇÃO MULTIPLATAFORMA, ORIENTADA A OBJETOS E CENTRADA EM REDE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21560" y="6029833"/>
            <a:ext cx="3197281" cy="244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347" b="1" spc="23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LINGUAGEM DE PROGRAMAÇÃO DE ALTO NÍVEL, MULTI-PARADIGMA E DE PROPÓSITO GERAL.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09341" y="5940255"/>
            <a:ext cx="3447616" cy="244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347" b="1" spc="23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LINGUAGEM DE ESTILO QUE DEFINE A APARÊNCIA VISUAL DE PÁGINAS WEB E OUTROS DOCUMENTOS.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45940" y="5145491"/>
            <a:ext cx="4032439" cy="5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8"/>
              </a:lnSpc>
              <a:spcBef>
                <a:spcPct val="0"/>
              </a:spcBef>
            </a:pPr>
            <a:r>
              <a:rPr lang="en-US" sz="3098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Adobbe Ilustrator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56957" y="6029833"/>
            <a:ext cx="3648619" cy="313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  <a:spcBef>
                <a:spcPct val="0"/>
              </a:spcBef>
            </a:pPr>
            <a:r>
              <a:rPr lang="en-US" sz="2349" b="1" spc="23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 APLICATIVO DE GRÁFICOS VETORIAIS PADRÃO DO SETOR QUE PERMITE CRIAR LOGOTIPOS, ÍCONES, DESENHOS, TIPOGRAFIA E ILUSTRAÇÕES.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04355" y="5051629"/>
            <a:ext cx="4032439" cy="5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8"/>
              </a:lnSpc>
              <a:spcBef>
                <a:spcPct val="0"/>
              </a:spcBef>
            </a:pPr>
            <a:r>
              <a:rPr lang="en-US" sz="3098" b="1">
                <a:solidFill>
                  <a:srgbClr val="1716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After Effects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5205690" y="5712366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14796076" y="6029827"/>
            <a:ext cx="3089540" cy="244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  <a:spcBef>
                <a:spcPct val="0"/>
              </a:spcBef>
            </a:pPr>
            <a:r>
              <a:rPr lang="en-US" sz="2349" b="1" spc="23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É UM SOFTWARE DE CRIAÇÃO DE EFEITOS VISUAIS E GRÁFICOS EM MOVIMENTO, DA EMPRESA ADOBE SYSTEMS.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84236" y="-144600"/>
            <a:ext cx="19372236" cy="10896883"/>
          </a:xfrm>
          <a:custGeom>
            <a:avLst/>
            <a:gdLst/>
            <a:ahLst/>
            <a:cxnLst/>
            <a:rect l="l" t="t" r="r" b="b"/>
            <a:pathLst>
              <a:path w="19372236" h="10896883">
                <a:moveTo>
                  <a:pt x="0" y="0"/>
                </a:moveTo>
                <a:lnTo>
                  <a:pt x="19372236" y="0"/>
                </a:lnTo>
                <a:lnTo>
                  <a:pt x="19372236" y="10896883"/>
                </a:lnTo>
                <a:lnTo>
                  <a:pt x="0" y="10896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35346">
            <a:off x="10053040" y="-7715926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3738">
            <a:off x="-7582525" y="5419594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23606"/>
            <a:ext cx="1756182" cy="409776"/>
          </a:xfrm>
          <a:custGeom>
            <a:avLst/>
            <a:gdLst/>
            <a:ahLst/>
            <a:cxnLst/>
            <a:rect l="l" t="t" r="r" b="b"/>
            <a:pathLst>
              <a:path w="1756182" h="409776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5200843" y="1340203"/>
            <a:ext cx="8367499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9275823">
            <a:off x="-4649516" y="6695043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7"/>
                </a:lnTo>
                <a:lnTo>
                  <a:pt x="0" y="1104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5120757" y="-1974668"/>
            <a:ext cx="8164735" cy="15106008"/>
          </a:xfrm>
          <a:custGeom>
            <a:avLst/>
            <a:gdLst/>
            <a:ahLst/>
            <a:cxnLst/>
            <a:rect l="l" t="t" r="r" b="b"/>
            <a:pathLst>
              <a:path w="8164735" h="15106008">
                <a:moveTo>
                  <a:pt x="0" y="0"/>
                </a:moveTo>
                <a:lnTo>
                  <a:pt x="8164735" y="0"/>
                </a:lnTo>
                <a:lnTo>
                  <a:pt x="8164735" y="15106008"/>
                </a:lnTo>
                <a:lnTo>
                  <a:pt x="0" y="15106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3533CB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2281711" y="458187"/>
            <a:ext cx="13586817" cy="90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CRONOGRAMA DE ATIVIDADES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2108" y="2427195"/>
            <a:ext cx="1035656" cy="38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6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</a:t>
            </a:r>
            <a:r>
              <a:rPr lang="en-US" sz="2276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dias</a:t>
            </a:r>
            <a:r>
              <a:rPr lang="en-US" sz="2276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)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84236" y="-144600"/>
            <a:ext cx="19372236" cy="10896883"/>
          </a:xfrm>
          <a:custGeom>
            <a:avLst/>
            <a:gdLst/>
            <a:ahLst/>
            <a:cxnLst/>
            <a:rect l="l" t="t" r="r" b="b"/>
            <a:pathLst>
              <a:path w="19372236" h="10896883">
                <a:moveTo>
                  <a:pt x="0" y="0"/>
                </a:moveTo>
                <a:lnTo>
                  <a:pt x="19372236" y="0"/>
                </a:lnTo>
                <a:lnTo>
                  <a:pt x="19372236" y="10896883"/>
                </a:lnTo>
                <a:lnTo>
                  <a:pt x="0" y="10896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35346">
            <a:off x="10556211" y="-7686502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3738">
            <a:off x="-7582525" y="5419594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23606"/>
            <a:ext cx="1756182" cy="409776"/>
          </a:xfrm>
          <a:custGeom>
            <a:avLst/>
            <a:gdLst/>
            <a:ahLst/>
            <a:cxnLst/>
            <a:rect l="l" t="t" r="r" b="b"/>
            <a:pathLst>
              <a:path w="1756182" h="409776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4304047" y="1817303"/>
            <a:ext cx="8367499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8203477" y="9163050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093" t="-129174" r="-11559" b="-28761"/>
            </a:stretch>
          </a:blipFill>
        </p:spPr>
      </p:sp>
      <p:sp>
        <p:nvSpPr>
          <p:cNvPr id="9" name="Freeform 9"/>
          <p:cNvSpPr/>
          <p:nvPr/>
        </p:nvSpPr>
        <p:spPr>
          <a:xfrm rot="-9275823">
            <a:off x="-4649516" y="6695043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7"/>
                </a:lnTo>
                <a:lnTo>
                  <a:pt x="0" y="1104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607500" y="2880891"/>
            <a:ext cx="10994562" cy="5588805"/>
          </a:xfrm>
          <a:custGeom>
            <a:avLst/>
            <a:gdLst/>
            <a:ahLst/>
            <a:cxnLst/>
            <a:rect l="l" t="t" r="r" b="b"/>
            <a:pathLst>
              <a:path w="10625736" h="4845900">
                <a:moveTo>
                  <a:pt x="0" y="0"/>
                </a:moveTo>
                <a:lnTo>
                  <a:pt x="10625736" y="0"/>
                </a:lnTo>
                <a:lnTo>
                  <a:pt x="10625736" y="4845899"/>
                </a:lnTo>
                <a:lnTo>
                  <a:pt x="0" y="48458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26960" y="738019"/>
            <a:ext cx="13586817" cy="90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 SIMULAÇÃO DE CUSTOS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-1575111"/>
            <a:ext cx="18288000" cy="12480709"/>
          </a:xfrm>
          <a:custGeom>
            <a:avLst/>
            <a:gdLst/>
            <a:ahLst/>
            <a:cxnLst/>
            <a:rect l="l" t="t" r="r" b="b"/>
            <a:pathLst>
              <a:path w="18732771" h="12480709">
                <a:moveTo>
                  <a:pt x="0" y="0"/>
                </a:moveTo>
                <a:lnTo>
                  <a:pt x="18732771" y="0"/>
                </a:lnTo>
                <a:lnTo>
                  <a:pt x="18732771" y="12480708"/>
                </a:lnTo>
                <a:lnTo>
                  <a:pt x="0" y="1248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35346">
            <a:off x="10556211" y="-7686502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3738">
            <a:off x="-7582525" y="5419594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23606"/>
            <a:ext cx="1756182" cy="409776"/>
          </a:xfrm>
          <a:custGeom>
            <a:avLst/>
            <a:gdLst/>
            <a:ahLst/>
            <a:cxnLst/>
            <a:rect l="l" t="t" r="r" b="b"/>
            <a:pathLst>
              <a:path w="1756182" h="409776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4304047" y="1817303"/>
            <a:ext cx="8367499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8203477" y="9163050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093" t="-129174" r="-11559" b="-28761"/>
            </a:stretch>
          </a:blipFill>
        </p:spPr>
      </p:sp>
      <p:sp>
        <p:nvSpPr>
          <p:cNvPr id="9" name="Freeform 9"/>
          <p:cNvSpPr/>
          <p:nvPr/>
        </p:nvSpPr>
        <p:spPr>
          <a:xfrm rot="-9275823">
            <a:off x="-4649516" y="6695043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7"/>
                </a:lnTo>
                <a:lnTo>
                  <a:pt x="0" y="1104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10069" y="785773"/>
            <a:ext cx="14988175" cy="90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CUSTO SOFTWARE E MÃO DE OBRA​</a:t>
            </a:r>
          </a:p>
        </p:txBody>
      </p:sp>
      <p:pic>
        <p:nvPicPr>
          <p:cNvPr id="13" name="Imagem 12" descr="Tabela&#10;&#10;Descrição gerada automaticamente">
            <a:extLst>
              <a:ext uri="{FF2B5EF4-FFF2-40B4-BE49-F238E27FC236}">
                <a16:creationId xmlns:a16="http://schemas.microsoft.com/office/drawing/2014/main" id="{11A6F488-EEEE-C0D3-A36E-43DF6BB4F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68" y="3115588"/>
            <a:ext cx="14988175" cy="45425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575111"/>
            <a:ext cx="18732771" cy="12480709"/>
          </a:xfrm>
          <a:custGeom>
            <a:avLst/>
            <a:gdLst/>
            <a:ahLst/>
            <a:cxnLst/>
            <a:rect l="l" t="t" r="r" b="b"/>
            <a:pathLst>
              <a:path w="18732771" h="12480709">
                <a:moveTo>
                  <a:pt x="0" y="0"/>
                </a:moveTo>
                <a:lnTo>
                  <a:pt x="18732771" y="0"/>
                </a:lnTo>
                <a:lnTo>
                  <a:pt x="18732771" y="12480708"/>
                </a:lnTo>
                <a:lnTo>
                  <a:pt x="0" y="1248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35346">
            <a:off x="10556211" y="-7686502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3738">
            <a:off x="-7582525" y="5419594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23606"/>
            <a:ext cx="1756182" cy="409776"/>
          </a:xfrm>
          <a:custGeom>
            <a:avLst/>
            <a:gdLst/>
            <a:ahLst/>
            <a:cxnLst/>
            <a:rect l="l" t="t" r="r" b="b"/>
            <a:pathLst>
              <a:path w="1756182" h="409776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5182636" y="1667789"/>
            <a:ext cx="8367499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8203477" y="9163050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093" t="-129174" r="-11559" b="-28761"/>
            </a:stretch>
          </a:blipFill>
        </p:spPr>
      </p:sp>
      <p:sp>
        <p:nvSpPr>
          <p:cNvPr id="9" name="Freeform 9"/>
          <p:cNvSpPr/>
          <p:nvPr/>
        </p:nvSpPr>
        <p:spPr>
          <a:xfrm rot="-9275823">
            <a:off x="-4649516" y="6695043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7"/>
                </a:lnTo>
                <a:lnTo>
                  <a:pt x="0" y="1104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9954" y="738019"/>
            <a:ext cx="14988175" cy="90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VALORES DESSE SISTEMA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9025" y="2786181"/>
            <a:ext cx="5702684" cy="428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1. SISTEMAS BÁSICO (MANUAL OU COM TEMPORIZADOR SIMPLES):</a:t>
            </a:r>
          </a:p>
          <a:p>
            <a:pPr algn="ctr">
              <a:lnSpc>
                <a:spcPts val="2843"/>
              </a:lnSpc>
            </a:pPr>
            <a:endParaRPr lang="en-US" sz="2409" b="1" spc="238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43"/>
              </a:lnSpc>
            </a:pP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Preço: </a:t>
            </a:r>
            <a:r>
              <a:rPr lang="en-US" sz="2409" b="1" spc="238">
                <a:solidFill>
                  <a:srgbClr val="292892"/>
                </a:solidFill>
                <a:latin typeface="Arial Bold"/>
                <a:ea typeface="Arial Bold"/>
                <a:cs typeface="Arial Bold"/>
                <a:sym typeface="Arial Bold"/>
              </a:rPr>
              <a:t>R$ 150 a R$ 500.</a:t>
            </a:r>
          </a:p>
          <a:p>
            <a:pPr algn="ctr">
              <a:lnSpc>
                <a:spcPts val="2843"/>
              </a:lnSpc>
            </a:pPr>
            <a:endParaRPr lang="en-US" sz="2409" b="1" spc="238">
              <a:solidFill>
                <a:srgbClr val="29289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43"/>
              </a:lnSpc>
            </a:pPr>
            <a:endParaRPr lang="en-US" sz="2409" b="1" spc="238">
              <a:solidFill>
                <a:srgbClr val="292892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43"/>
              </a:lnSpc>
            </a:pP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Incluem temporizadores e sistemas de gotejamento simples, sem integração com aplicativos.</a:t>
            </a:r>
          </a:p>
          <a:p>
            <a:pPr algn="ctr">
              <a:lnSpc>
                <a:spcPts val="2843"/>
              </a:lnSpc>
              <a:spcBef>
                <a:spcPct val="0"/>
              </a:spcBef>
            </a:pPr>
            <a:endParaRPr lang="en-US" sz="2409" b="1" spc="238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12650" y="2786181"/>
            <a:ext cx="4864066" cy="463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2. SISTEMAS AUTOMATIZADOS COM SENSORES DE UMIDADE:</a:t>
            </a:r>
          </a:p>
          <a:p>
            <a:pPr algn="ctr">
              <a:lnSpc>
                <a:spcPts val="2843"/>
              </a:lnSpc>
            </a:pPr>
            <a:endParaRPr lang="en-US" sz="2409" b="1" spc="238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43"/>
              </a:lnSpc>
            </a:pP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Preço: R$ </a:t>
            </a:r>
            <a:r>
              <a:rPr lang="en-US" sz="2409" b="1" spc="238">
                <a:solidFill>
                  <a:srgbClr val="3533CB"/>
                </a:solidFill>
                <a:latin typeface="Arial Bold"/>
                <a:ea typeface="Arial Bold"/>
                <a:cs typeface="Arial Bold"/>
                <a:sym typeface="Arial Bold"/>
              </a:rPr>
              <a:t>500 a R$ 1.500</a:t>
            </a: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.</a:t>
            </a:r>
          </a:p>
          <a:p>
            <a:pPr algn="ctr">
              <a:lnSpc>
                <a:spcPts val="2843"/>
              </a:lnSpc>
            </a:pPr>
            <a:endParaRPr lang="en-US" sz="2409" b="1" spc="238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43"/>
              </a:lnSpc>
            </a:pPr>
            <a:endParaRPr lang="en-US" sz="2409" b="1" spc="238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43"/>
              </a:lnSpc>
            </a:pP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Geralmente oferecem sensores de solo, integração com aplicativos e modos automáticos.</a:t>
            </a:r>
          </a:p>
          <a:p>
            <a:pPr algn="ctr">
              <a:lnSpc>
                <a:spcPts val="2843"/>
              </a:lnSpc>
              <a:spcBef>
                <a:spcPct val="0"/>
              </a:spcBef>
            </a:pPr>
            <a:endParaRPr lang="en-US" sz="2409" b="1" spc="238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86291" y="2786181"/>
            <a:ext cx="5702684" cy="498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3"/>
              </a:lnSpc>
            </a:pPr>
            <a:endParaRPr/>
          </a:p>
          <a:p>
            <a:pPr algn="ctr">
              <a:lnSpc>
                <a:spcPts val="2843"/>
              </a:lnSpc>
            </a:pP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3. SISTEMAS INTELIGENTES (IOT):</a:t>
            </a:r>
          </a:p>
          <a:p>
            <a:pPr algn="ctr">
              <a:lnSpc>
                <a:spcPts val="2843"/>
              </a:lnSpc>
            </a:pPr>
            <a:endParaRPr lang="en-US" sz="2409" b="1" spc="238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43"/>
              </a:lnSpc>
            </a:pP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Preço: </a:t>
            </a:r>
            <a:r>
              <a:rPr lang="en-US" sz="2409" b="1" spc="238">
                <a:solidFill>
                  <a:srgbClr val="3533CB"/>
                </a:solidFill>
                <a:latin typeface="Arial Bold"/>
                <a:ea typeface="Arial Bold"/>
                <a:cs typeface="Arial Bold"/>
                <a:sym typeface="Arial Bold"/>
              </a:rPr>
              <a:t>R$ 1.500 a R$ 5.000 ou mais.</a:t>
            </a:r>
          </a:p>
          <a:p>
            <a:pPr algn="ctr">
              <a:lnSpc>
                <a:spcPts val="2843"/>
              </a:lnSpc>
            </a:pPr>
            <a:endParaRPr lang="en-US" sz="2409" b="1" spc="238">
              <a:solidFill>
                <a:srgbClr val="3533CB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43"/>
              </a:lnSpc>
              <a:spcBef>
                <a:spcPct val="0"/>
              </a:spcBef>
            </a:pPr>
            <a:r>
              <a:rPr lang="en-US" sz="2409" b="1" spc="23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Integram sensores avançados, conectividade Wi-Fi, automação baseada no clima e integração com assistentes virtuais como Alexa ou Google Assistente.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120102" y="4054677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737265" y="4026268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2103230" y="3997859"/>
            <a:ext cx="2200736" cy="9359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7789" y="-402474"/>
            <a:ext cx="19661530" cy="13099494"/>
          </a:xfrm>
          <a:custGeom>
            <a:avLst/>
            <a:gdLst/>
            <a:ahLst/>
            <a:cxnLst/>
            <a:rect l="l" t="t" r="r" b="b"/>
            <a:pathLst>
              <a:path w="19661530" h="13099494">
                <a:moveTo>
                  <a:pt x="0" y="0"/>
                </a:moveTo>
                <a:lnTo>
                  <a:pt x="19661530" y="0"/>
                </a:lnTo>
                <a:lnTo>
                  <a:pt x="19661530" y="13099494"/>
                </a:lnTo>
                <a:lnTo>
                  <a:pt x="0" y="13099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10603">
            <a:off x="15116813" y="-2328692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3" y="0"/>
                </a:lnTo>
                <a:lnTo>
                  <a:pt x="3817383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623424" y="2547832"/>
            <a:ext cx="9041152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9239163">
            <a:off x="-1459667" y="6902013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41335" y="2779264"/>
            <a:ext cx="13532134" cy="6124718"/>
          </a:xfrm>
          <a:custGeom>
            <a:avLst/>
            <a:gdLst/>
            <a:ahLst/>
            <a:cxnLst/>
            <a:rect l="l" t="t" r="r" b="b"/>
            <a:pathLst>
              <a:path w="13532134" h="6124718">
                <a:moveTo>
                  <a:pt x="0" y="0"/>
                </a:moveTo>
                <a:lnTo>
                  <a:pt x="13532133" y="0"/>
                </a:lnTo>
                <a:lnTo>
                  <a:pt x="13532133" y="6124718"/>
                </a:lnTo>
                <a:lnTo>
                  <a:pt x="0" y="6124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738"/>
            </a:stretch>
          </a:blipFill>
          <a:ln w="28575" cap="sq">
            <a:solidFill>
              <a:srgbClr val="00AEF3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299554" y="266700"/>
            <a:ext cx="15688891" cy="230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2"/>
              </a:lnSpc>
            </a:pPr>
            <a:r>
              <a:rPr lang="en-US" sz="9625" spc="952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APRESENTAÇÃO DO  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2868" y="9144000"/>
            <a:ext cx="8663732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6" tooltip="https://situt-tpg.web.app"/>
              </a:rPr>
              <a:t>https://situt-tpg.web.app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67789" y="-402474"/>
            <a:ext cx="19661530" cy="13099494"/>
          </a:xfrm>
          <a:custGeom>
            <a:avLst/>
            <a:gdLst/>
            <a:ahLst/>
            <a:cxnLst/>
            <a:rect l="l" t="t" r="r" b="b"/>
            <a:pathLst>
              <a:path w="19661530" h="13099494">
                <a:moveTo>
                  <a:pt x="0" y="0"/>
                </a:moveTo>
                <a:lnTo>
                  <a:pt x="19661530" y="0"/>
                </a:lnTo>
                <a:lnTo>
                  <a:pt x="19661530" y="13099494"/>
                </a:lnTo>
                <a:lnTo>
                  <a:pt x="0" y="13099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10603">
            <a:off x="15815661" y="-2529591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4" y="0"/>
                </a:lnTo>
                <a:lnTo>
                  <a:pt x="3817384" y="5059182"/>
                </a:lnTo>
                <a:lnTo>
                  <a:pt x="0" y="505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4623424" y="2760214"/>
            <a:ext cx="9041152" cy="0"/>
          </a:xfrm>
          <a:prstGeom prst="line">
            <a:avLst/>
          </a:prstGeom>
          <a:ln w="38100" cap="flat">
            <a:solidFill>
              <a:srgbClr val="00AE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9239163">
            <a:off x="-1459667" y="6902013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12297" y="9086850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38" t="-111896" r="-863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03026" y="3016850"/>
            <a:ext cx="2959950" cy="5832414"/>
          </a:xfrm>
          <a:custGeom>
            <a:avLst/>
            <a:gdLst/>
            <a:ahLst/>
            <a:cxnLst/>
            <a:rect l="l" t="t" r="r" b="b"/>
            <a:pathLst>
              <a:path w="2959950" h="5832414">
                <a:moveTo>
                  <a:pt x="0" y="0"/>
                </a:moveTo>
                <a:lnTo>
                  <a:pt x="2959950" y="0"/>
                </a:lnTo>
                <a:lnTo>
                  <a:pt x="2959950" y="5832414"/>
                </a:lnTo>
                <a:lnTo>
                  <a:pt x="0" y="5832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90232" y="3016850"/>
            <a:ext cx="2959950" cy="5832414"/>
          </a:xfrm>
          <a:custGeom>
            <a:avLst/>
            <a:gdLst/>
            <a:ahLst/>
            <a:cxnLst/>
            <a:rect l="l" t="t" r="r" b="b"/>
            <a:pathLst>
              <a:path w="2959950" h="5832414">
                <a:moveTo>
                  <a:pt x="0" y="0"/>
                </a:moveTo>
                <a:lnTo>
                  <a:pt x="2959950" y="0"/>
                </a:lnTo>
                <a:lnTo>
                  <a:pt x="2959950" y="5832414"/>
                </a:lnTo>
                <a:lnTo>
                  <a:pt x="0" y="58324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2287" y="511406"/>
            <a:ext cx="15323426" cy="224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7"/>
              </a:lnSpc>
            </a:pPr>
            <a:r>
              <a:rPr lang="en-US" sz="9396" spc="93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APRESENTAÇÃO DO APLICATIVO 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>
            <a:off x="15116813" y="-2328692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3" y="0"/>
                </a:lnTo>
                <a:lnTo>
                  <a:pt x="3817383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6909245" y="1393901"/>
            <a:ext cx="4140605" cy="19050"/>
          </a:xfrm>
          <a:prstGeom prst="line">
            <a:avLst/>
          </a:prstGeom>
          <a:ln w="38100" cap="flat">
            <a:solidFill>
              <a:srgbClr val="00AE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9239163">
            <a:off x="-1459667" y="6902013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12297" y="9086850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38" t="-111896" r="-863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44632" y="2164236"/>
            <a:ext cx="7912488" cy="5348842"/>
          </a:xfrm>
          <a:custGeom>
            <a:avLst/>
            <a:gdLst/>
            <a:ahLst/>
            <a:cxnLst/>
            <a:rect l="l" t="t" r="r" b="b"/>
            <a:pathLst>
              <a:path w="7912488" h="5348842">
                <a:moveTo>
                  <a:pt x="0" y="0"/>
                </a:moveTo>
                <a:lnTo>
                  <a:pt x="7912488" y="0"/>
                </a:lnTo>
                <a:lnTo>
                  <a:pt x="7912488" y="5348842"/>
                </a:lnTo>
                <a:lnTo>
                  <a:pt x="0" y="5348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76200" cap="sq">
            <a:solidFill>
              <a:srgbClr val="00AEF3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317835" y="257175"/>
            <a:ext cx="15323426" cy="117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7"/>
              </a:lnSpc>
            </a:pPr>
            <a:r>
              <a:rPr lang="en-US" sz="9396" spc="930">
                <a:solidFill>
                  <a:srgbClr val="FDFDFD"/>
                </a:solidFill>
                <a:latin typeface="Questrial"/>
                <a:ea typeface="Questrial"/>
                <a:cs typeface="Questrial"/>
                <a:sym typeface="Questrial"/>
              </a:rPr>
              <a:t>ARDUÍNO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636427"/>
            <a:ext cx="7089731" cy="71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de Chuva MH-RD</a:t>
            </a:r>
          </a:p>
        </p:txBody>
      </p:sp>
      <p:sp>
        <p:nvSpPr>
          <p:cNvPr id="9" name="AutoShape 9"/>
          <p:cNvSpPr/>
          <p:nvPr/>
        </p:nvSpPr>
        <p:spPr>
          <a:xfrm>
            <a:off x="2940704" y="3258060"/>
            <a:ext cx="4557852" cy="19049"/>
          </a:xfrm>
          <a:prstGeom prst="line">
            <a:avLst/>
          </a:prstGeom>
          <a:ln w="38100" cap="flat">
            <a:solidFill>
              <a:srgbClr val="00AE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734186" y="2330713"/>
            <a:ext cx="6245362" cy="811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8"/>
              </a:lnSpc>
            </a:pPr>
            <a:r>
              <a:rPr lang="en-US" sz="480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de chuva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9110" y="3689230"/>
            <a:ext cx="6441039" cy="382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47"/>
              </a:lnSpc>
              <a:spcBef>
                <a:spcPct val="0"/>
              </a:spcBef>
            </a:pPr>
            <a:r>
              <a:rPr lang="en-US" sz="367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Uso no projeto: Detecta a presença de água de chuva. Quando o sensor indicar chuva, o sistema suspende a irrigação para evitar desperdício de água.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>
            <a:off x="15116813" y="-2328692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3" y="0"/>
                </a:lnTo>
                <a:lnTo>
                  <a:pt x="3817383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6909245" y="1393901"/>
            <a:ext cx="4140605" cy="19050"/>
          </a:xfrm>
          <a:prstGeom prst="line">
            <a:avLst/>
          </a:prstGeom>
          <a:ln w="38100" cap="flat">
            <a:solidFill>
              <a:srgbClr val="00AE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9239163">
            <a:off x="-1459667" y="6902013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12297" y="9086850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38" t="-111896" r="-8638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2411124" y="3527393"/>
            <a:ext cx="4810552" cy="22132"/>
          </a:xfrm>
          <a:prstGeom prst="line">
            <a:avLst/>
          </a:prstGeom>
          <a:ln w="47625" cap="flat">
            <a:solidFill>
              <a:srgbClr val="00AE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144000" y="2160420"/>
            <a:ext cx="7881504" cy="5408566"/>
          </a:xfrm>
          <a:custGeom>
            <a:avLst/>
            <a:gdLst/>
            <a:ahLst/>
            <a:cxnLst/>
            <a:rect l="l" t="t" r="r" b="b"/>
            <a:pathLst>
              <a:path w="7881504" h="5408566">
                <a:moveTo>
                  <a:pt x="0" y="0"/>
                </a:moveTo>
                <a:lnTo>
                  <a:pt x="7881504" y="0"/>
                </a:lnTo>
                <a:lnTo>
                  <a:pt x="7881504" y="5408566"/>
                </a:lnTo>
                <a:lnTo>
                  <a:pt x="0" y="540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49" b="-7471"/>
            </a:stretch>
          </a:blipFill>
          <a:ln w="76200" cap="sq">
            <a:solidFill>
              <a:srgbClr val="00AEF3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317835" y="257175"/>
            <a:ext cx="15323426" cy="117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7"/>
              </a:lnSpc>
            </a:pPr>
            <a:r>
              <a:rPr lang="en-US" sz="9396" spc="930">
                <a:solidFill>
                  <a:srgbClr val="FDFDFD"/>
                </a:solidFill>
                <a:latin typeface="Questrial"/>
                <a:ea typeface="Questrial"/>
                <a:cs typeface="Questrial"/>
                <a:sym typeface="Questrial"/>
              </a:rPr>
              <a:t>ARDUÍNO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02818" y="1808489"/>
            <a:ext cx="4618858" cy="151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434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de </a:t>
            </a:r>
          </a:p>
          <a:p>
            <a:pPr algn="ctr">
              <a:lnSpc>
                <a:spcPts val="6084"/>
              </a:lnSpc>
            </a:pPr>
            <a:r>
              <a:rPr lang="en-US" sz="434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Umidade do Solo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8689" y="3693378"/>
            <a:ext cx="6320960" cy="4141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1"/>
              </a:lnSpc>
              <a:spcBef>
                <a:spcPct val="0"/>
              </a:spcBef>
            </a:pPr>
            <a:r>
              <a:rPr lang="en-US" sz="297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Uso no projeto: Mede a umidade do solo para determinar se há necessidade de irrigação. Os dados do sensor são usados para decidir quando ativar a irrigação, garantindo que o solo mantenha uma umidade adequada para o desenvolvimento das plantas.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2748" y="7789243"/>
            <a:ext cx="5410805" cy="1450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de </a:t>
            </a:r>
            <a:r>
              <a:rPr lang="en-US" sz="4181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Umidade</a:t>
            </a:r>
            <a:r>
              <a:rPr lang="en-US" sz="4181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do Solo 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>
            <a:off x="15116813" y="-2328692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3" y="0"/>
                </a:lnTo>
                <a:lnTo>
                  <a:pt x="3817383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6909245" y="1393901"/>
            <a:ext cx="4140605" cy="19050"/>
          </a:xfrm>
          <a:prstGeom prst="line">
            <a:avLst/>
          </a:prstGeom>
          <a:ln w="38100" cap="flat">
            <a:solidFill>
              <a:srgbClr val="00AE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9239163">
            <a:off x="-1459667" y="6902013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12297" y="9086850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38" t="-111896" r="-8638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2411124" y="3527393"/>
            <a:ext cx="4810552" cy="22132"/>
          </a:xfrm>
          <a:prstGeom prst="line">
            <a:avLst/>
          </a:prstGeom>
          <a:ln w="47625" cap="flat">
            <a:solidFill>
              <a:srgbClr val="00AE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128508" y="2110068"/>
            <a:ext cx="7881504" cy="5458918"/>
          </a:xfrm>
          <a:custGeom>
            <a:avLst/>
            <a:gdLst/>
            <a:ahLst/>
            <a:cxnLst/>
            <a:rect l="l" t="t" r="r" b="b"/>
            <a:pathLst>
              <a:path w="7881504" h="5458918">
                <a:moveTo>
                  <a:pt x="0" y="0"/>
                </a:moveTo>
                <a:lnTo>
                  <a:pt x="7881504" y="0"/>
                </a:lnTo>
                <a:lnTo>
                  <a:pt x="7881504" y="5458918"/>
                </a:lnTo>
                <a:lnTo>
                  <a:pt x="0" y="5458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859" b="-16268"/>
            </a:stretch>
          </a:blipFill>
          <a:ln w="76200" cap="sq">
            <a:solidFill>
              <a:srgbClr val="00AEF3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317835" y="257175"/>
            <a:ext cx="15323426" cy="117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7"/>
              </a:lnSpc>
            </a:pPr>
            <a:r>
              <a:rPr lang="en-US" sz="9396" spc="930">
                <a:solidFill>
                  <a:srgbClr val="FDFDFD"/>
                </a:solidFill>
                <a:latin typeface="Questrial"/>
                <a:ea typeface="Questrial"/>
                <a:cs typeface="Questrial"/>
                <a:sym typeface="Questrial"/>
              </a:rPr>
              <a:t>ARDUÍNO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67719" y="1808489"/>
            <a:ext cx="4795176" cy="228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434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de </a:t>
            </a:r>
          </a:p>
          <a:p>
            <a:pPr algn="ctr">
              <a:lnSpc>
                <a:spcPts val="6084"/>
              </a:lnSpc>
            </a:pPr>
            <a:r>
              <a:rPr lang="en-US" sz="4345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Raio Ultravioleta</a:t>
            </a:r>
          </a:p>
          <a:p>
            <a:pPr algn="ctr">
              <a:lnSpc>
                <a:spcPts val="6084"/>
              </a:lnSpc>
            </a:pPr>
            <a:endParaRPr lang="en-US" sz="4345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6016" y="3721332"/>
            <a:ext cx="7058582" cy="36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1"/>
              </a:lnSpc>
              <a:spcBef>
                <a:spcPct val="0"/>
              </a:spcBef>
            </a:pPr>
            <a:r>
              <a:rPr lang="en-US" sz="297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Uso no projeto: Mede a intensidade da radiação ultravioleta (UV). Os dados serão usados para estudar a correlação entre a exposição solar e a necessidade de água das plantas, podendo influenciar os horários de irrigação.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1529" y="7716417"/>
            <a:ext cx="7089731" cy="71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UV ML8511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911" y="-142102"/>
            <a:ext cx="18461822" cy="12300189"/>
          </a:xfrm>
          <a:custGeom>
            <a:avLst/>
            <a:gdLst/>
            <a:ahLst/>
            <a:cxnLst/>
            <a:rect l="l" t="t" r="r" b="b"/>
            <a:pathLst>
              <a:path w="18461822" h="12300189">
                <a:moveTo>
                  <a:pt x="0" y="0"/>
                </a:moveTo>
                <a:lnTo>
                  <a:pt x="18461822" y="0"/>
                </a:lnTo>
                <a:lnTo>
                  <a:pt x="18461822" y="12300189"/>
                </a:lnTo>
                <a:lnTo>
                  <a:pt x="0" y="1230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10603">
            <a:off x="15116813" y="-2328692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3" y="0"/>
                </a:lnTo>
                <a:lnTo>
                  <a:pt x="3817383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6399838" y="1962166"/>
            <a:ext cx="5041791" cy="19046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9239163">
            <a:off x="-1459667" y="6902013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12297" y="9086850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38" t="-111896" r="-863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99845" y="1190625"/>
            <a:ext cx="12888310" cy="75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PROBLEMATIZAÇÃO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98377" y="2181325"/>
            <a:ext cx="14527127" cy="697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9793" lvl="1" indent="-354897" algn="just">
              <a:lnSpc>
                <a:spcPts val="4602"/>
              </a:lnSpc>
              <a:spcBef>
                <a:spcPct val="0"/>
              </a:spcBef>
              <a:buFont typeface="Arial"/>
              <a:buChar char="•"/>
            </a:pP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trabalho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manual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transparência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quintais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apresenta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fatores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negativos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desperdício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hídricos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baixa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produtividade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709793" lvl="1" indent="-354897" algn="just">
              <a:lnSpc>
                <a:spcPts val="4602"/>
              </a:lnSpc>
              <a:spcBef>
                <a:spcPct val="0"/>
              </a:spcBef>
              <a:buFont typeface="Arial"/>
              <a:buChar char="•"/>
            </a:pP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podem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ser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solucionados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 a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automatização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processo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709793" lvl="1" indent="-354897" algn="just">
              <a:lnSpc>
                <a:spcPts val="4602"/>
              </a:lnSpc>
              <a:spcBef>
                <a:spcPct val="0"/>
              </a:spcBef>
              <a:buFont typeface="Arial"/>
              <a:buChar char="•"/>
            </a:pP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automatização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permite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ações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automáticas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supervisão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detalhes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frequências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adequadas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minimizando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desperdício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falta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água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709793" lvl="1" indent="-354897" algn="just">
              <a:lnSpc>
                <a:spcPts val="4602"/>
              </a:lnSpc>
              <a:spcBef>
                <a:spcPct val="0"/>
              </a:spcBef>
              <a:buFont typeface="Arial"/>
              <a:buChar char="•"/>
            </a:pP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fornece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produtor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gerenciamento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fácil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barato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moderno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auxílio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um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aplicativo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87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conectado</a:t>
            </a:r>
            <a:r>
              <a:rPr lang="en-US" sz="328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à rede wireless.</a:t>
            </a:r>
          </a:p>
          <a:p>
            <a:pPr algn="just">
              <a:lnSpc>
                <a:spcPts val="4602"/>
              </a:lnSpc>
              <a:spcBef>
                <a:spcPct val="0"/>
              </a:spcBef>
            </a:pPr>
            <a:endParaRPr lang="en-US" sz="328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>
            <a:off x="15116813" y="-2328692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3" y="0"/>
                </a:lnTo>
                <a:lnTo>
                  <a:pt x="3817383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6909245" y="1393901"/>
            <a:ext cx="4140605" cy="19050"/>
          </a:xfrm>
          <a:prstGeom prst="line">
            <a:avLst/>
          </a:prstGeom>
          <a:ln w="38100" cap="flat">
            <a:solidFill>
              <a:srgbClr val="00AE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9239163">
            <a:off x="-1459667" y="6902013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12297" y="9086850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38" t="-111896" r="-8638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3048000" y="3056376"/>
            <a:ext cx="5454964" cy="0"/>
          </a:xfrm>
          <a:prstGeom prst="line">
            <a:avLst/>
          </a:prstGeom>
          <a:ln w="47625" cap="flat">
            <a:solidFill>
              <a:srgbClr val="00AE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17835" y="257175"/>
            <a:ext cx="15323426" cy="117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7"/>
              </a:lnSpc>
            </a:pPr>
            <a:r>
              <a:rPr lang="en-US" sz="9396" spc="930">
                <a:solidFill>
                  <a:srgbClr val="FDFDFD"/>
                </a:solidFill>
                <a:latin typeface="Questrial"/>
                <a:ea typeface="Questrial"/>
                <a:cs typeface="Questrial"/>
                <a:sym typeface="Questrial"/>
              </a:rPr>
              <a:t>ARDUÍNO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8000" y="2277445"/>
            <a:ext cx="5454964" cy="77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4"/>
              </a:lnSpc>
            </a:pPr>
            <a:r>
              <a:rPr lang="en-US" sz="4645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NodeMcu</a:t>
            </a:r>
            <a:r>
              <a:rPr lang="en-US" sz="4645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ESP8266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51529" y="7716417"/>
            <a:ext cx="7089731" cy="71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3"/>
              </a:lnSpc>
            </a:pPr>
            <a:r>
              <a:rPr lang="en-US" sz="4181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NodeMcu</a:t>
            </a:r>
            <a:r>
              <a:rPr lang="en-US" sz="4181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ESP8266 </a:t>
            </a:r>
          </a:p>
        </p:txBody>
      </p:sp>
      <p:sp>
        <p:nvSpPr>
          <p:cNvPr id="10" name="Freeform 10"/>
          <p:cNvSpPr/>
          <p:nvPr/>
        </p:nvSpPr>
        <p:spPr>
          <a:xfrm>
            <a:off x="8979547" y="2074775"/>
            <a:ext cx="7881504" cy="5547340"/>
          </a:xfrm>
          <a:custGeom>
            <a:avLst/>
            <a:gdLst/>
            <a:ahLst/>
            <a:cxnLst/>
            <a:rect l="l" t="t" r="r" b="b"/>
            <a:pathLst>
              <a:path w="7881504" h="5547340">
                <a:moveTo>
                  <a:pt x="0" y="0"/>
                </a:moveTo>
                <a:lnTo>
                  <a:pt x="7881505" y="0"/>
                </a:lnTo>
                <a:lnTo>
                  <a:pt x="7881505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038" b="-21038"/>
            </a:stretch>
          </a:blipFill>
          <a:ln w="76200" cap="sq">
            <a:solidFill>
              <a:srgbClr val="00AEF3"/>
            </a:solidFill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625328" y="3290627"/>
            <a:ext cx="7186496" cy="36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1"/>
              </a:lnSpc>
            </a:pP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Módulo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Wi-Fi que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será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utilizado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conectar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à internet,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permitindo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monitoramento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remoto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das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condições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ambientais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o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controle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do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97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irrigação</a:t>
            </a:r>
            <a:r>
              <a:rPr lang="en-US" sz="297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via smartphone.</a:t>
            </a:r>
          </a:p>
          <a:p>
            <a:pPr algn="just">
              <a:lnSpc>
                <a:spcPts val="4171"/>
              </a:lnSpc>
              <a:spcBef>
                <a:spcPct val="0"/>
              </a:spcBef>
            </a:pPr>
            <a:endParaRPr lang="en-US" sz="297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4756081" y="3836836"/>
            <a:ext cx="5828056" cy="7723930"/>
          </a:xfrm>
          <a:custGeom>
            <a:avLst/>
            <a:gdLst/>
            <a:ahLst/>
            <a:cxnLst/>
            <a:rect l="l" t="t" r="r" b="b"/>
            <a:pathLst>
              <a:path w="5828056" h="7723930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2098936" y="-2598079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08368" y="9030135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09"/>
                </a:lnTo>
                <a:lnTo>
                  <a:pt x="0" y="1015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38" t="-111896" r="-863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08645" y="3193752"/>
            <a:ext cx="14270710" cy="261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0"/>
              </a:lnSpc>
            </a:pPr>
            <a:r>
              <a:rPr lang="en-US" sz="11022" spc="109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APRESENTAÇÃO DO VÍDEO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12940" y="5693357"/>
            <a:ext cx="9343708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7" tooltip="https://youtu.be/xDtjUPKFrD8"/>
              </a:rPr>
              <a:t>https://youtu.be/xDtjUPKFrD8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4756081" y="3836836"/>
            <a:ext cx="5828056" cy="7723930"/>
          </a:xfrm>
          <a:custGeom>
            <a:avLst/>
            <a:gdLst/>
            <a:ahLst/>
            <a:cxnLst/>
            <a:rect l="l" t="t" r="r" b="b"/>
            <a:pathLst>
              <a:path w="5828056" h="7723930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2098936" y="-2598079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08368" y="9030135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09"/>
                </a:lnTo>
                <a:lnTo>
                  <a:pt x="0" y="1015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38" t="-111896" r="-8638"/>
            </a:stretch>
          </a:blipFill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ED1E3C-E160-2806-FB82-F57DC26CAA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1455"/>
            <a:ext cx="16840200" cy="87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36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4756081" y="3836836"/>
            <a:ext cx="5828056" cy="7723930"/>
          </a:xfrm>
          <a:custGeom>
            <a:avLst/>
            <a:gdLst/>
            <a:ahLst/>
            <a:cxnLst/>
            <a:rect l="l" t="t" r="r" b="b"/>
            <a:pathLst>
              <a:path w="5828056" h="7723930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2098936" y="-2598079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5891902" y="2548647"/>
            <a:ext cx="650419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4613383" y="1304925"/>
            <a:ext cx="9061234" cy="123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CONCLUSÃO</a:t>
            </a:r>
          </a:p>
        </p:txBody>
      </p:sp>
      <p:sp>
        <p:nvSpPr>
          <p:cNvPr id="6" name="Freeform 6"/>
          <p:cNvSpPr/>
          <p:nvPr/>
        </p:nvSpPr>
        <p:spPr>
          <a:xfrm>
            <a:off x="8308368" y="9030135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09"/>
                </a:lnTo>
                <a:lnTo>
                  <a:pt x="0" y="1015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38" t="-111896" r="-863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94121" y="3054717"/>
            <a:ext cx="14050192" cy="464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7"/>
              </a:lnSpc>
              <a:spcBef>
                <a:spcPct val="0"/>
              </a:spcBef>
            </a:pPr>
            <a:r>
              <a:rPr lang="en-US" sz="332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SITUT promove sustentabilidade e práticas eficientes de cultivo por meio de irrigação automatizada, otimizando o uso da água e aumentando a produtividade. Alinhado aos ODS 2 (Zero Fome) e 12 (Consumo Responsável), contribui para a gestão hídrica e mitigação das mudanças climáticas. Com uma interface acessível, o sistema facilita o uso por todos os perfis de usuários, impulsionando o desenvolvimento agrícola no ABC Paulista e oferecendo uma solução sustentável e inovadora.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5373972" y="4255065"/>
            <a:ext cx="5828056" cy="7723930"/>
          </a:xfrm>
          <a:custGeom>
            <a:avLst/>
            <a:gdLst/>
            <a:ahLst/>
            <a:cxnLst/>
            <a:rect l="l" t="t" r="r" b="b"/>
            <a:pathLst>
              <a:path w="5828056" h="7723930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2098936" y="-2598079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71653" y="4412787"/>
            <a:ext cx="5545652" cy="4845513"/>
          </a:xfrm>
          <a:custGeom>
            <a:avLst/>
            <a:gdLst/>
            <a:ahLst/>
            <a:cxnLst/>
            <a:rect l="l" t="t" r="r" b="b"/>
            <a:pathLst>
              <a:path w="5545652" h="4845513">
                <a:moveTo>
                  <a:pt x="0" y="0"/>
                </a:moveTo>
                <a:lnTo>
                  <a:pt x="5545652" y="0"/>
                </a:lnTo>
                <a:lnTo>
                  <a:pt x="5545652" y="4845513"/>
                </a:lnTo>
                <a:lnTo>
                  <a:pt x="0" y="4845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6371653" y="4180602"/>
            <a:ext cx="5394324" cy="4796233"/>
          </a:xfrm>
          <a:custGeom>
            <a:avLst/>
            <a:gdLst/>
            <a:ahLst/>
            <a:cxnLst/>
            <a:rect l="l" t="t" r="r" b="b"/>
            <a:pathLst>
              <a:path w="5394324" h="4796233">
                <a:moveTo>
                  <a:pt x="0" y="0"/>
                </a:moveTo>
                <a:lnTo>
                  <a:pt x="5394324" y="0"/>
                </a:lnTo>
                <a:lnTo>
                  <a:pt x="5394324" y="4796233"/>
                </a:lnTo>
                <a:lnTo>
                  <a:pt x="0" y="4796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36840" y="1390657"/>
            <a:ext cx="11863949" cy="237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OBRIGADO PELA ATENÇÃO,FIM!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78787" r="-47726" b="-16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133" y="-985909"/>
            <a:ext cx="20441477" cy="13619134"/>
          </a:xfrm>
          <a:custGeom>
            <a:avLst/>
            <a:gdLst/>
            <a:ahLst/>
            <a:cxnLst/>
            <a:rect l="l" t="t" r="r" b="b"/>
            <a:pathLst>
              <a:path w="20441477" h="13619134">
                <a:moveTo>
                  <a:pt x="0" y="0"/>
                </a:moveTo>
                <a:lnTo>
                  <a:pt x="20441477" y="0"/>
                </a:lnTo>
                <a:lnTo>
                  <a:pt x="20441477" y="13619134"/>
                </a:lnTo>
                <a:lnTo>
                  <a:pt x="0" y="13619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07081">
            <a:off x="14412971" y="7110442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34322">
            <a:off x="-2529068" y="-4689660"/>
            <a:ext cx="12090101" cy="9430279"/>
          </a:xfrm>
          <a:custGeom>
            <a:avLst/>
            <a:gdLst/>
            <a:ahLst/>
            <a:cxnLst/>
            <a:rect l="l" t="t" r="r" b="b"/>
            <a:pathLst>
              <a:path w="12090101" h="9430279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AutoShape 6"/>
          <p:cNvSpPr/>
          <p:nvPr/>
        </p:nvSpPr>
        <p:spPr>
          <a:xfrm>
            <a:off x="1976322" y="2821206"/>
            <a:ext cx="4737981" cy="1905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-1282704" y="1855363"/>
            <a:ext cx="11256034" cy="100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MOTIVAÇÃO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245" y="3063515"/>
            <a:ext cx="10829045" cy="372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O  amparo a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questões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ambientais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A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preservação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dos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recursos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hídricos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e a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intensificação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da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produtividade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agrícola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são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fatores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globais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de extrema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importância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e que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devem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ser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considerados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como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prioridades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para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garantir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uma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boa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qualidade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vida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para as </a:t>
            </a:r>
            <a:r>
              <a:rPr lang="en-US" sz="3501" dirty="0" err="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pessoas</a:t>
            </a:r>
            <a:r>
              <a:rPr lang="en-US" sz="3501" dirty="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</a:p>
          <a:p>
            <a:pPr algn="l">
              <a:lnSpc>
                <a:spcPts val="4902"/>
              </a:lnSpc>
            </a:pPr>
            <a:endParaRPr lang="en-US" sz="3501" dirty="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203477" y="9163050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093" t="-129174" r="-11559" b="-28761"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30089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35346">
            <a:off x="11212415" y="-6642772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53738">
            <a:off x="-5462157" y="4868967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06530" y="823265"/>
            <a:ext cx="7417386" cy="14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7"/>
              </a:lnSpc>
            </a:pPr>
            <a:r>
              <a:rPr lang="en-US" sz="9531" spc="943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DESAFIOS</a:t>
            </a:r>
          </a:p>
        </p:txBody>
      </p:sp>
      <p:sp>
        <p:nvSpPr>
          <p:cNvPr id="6" name="AutoShape 6"/>
          <p:cNvSpPr/>
          <p:nvPr/>
        </p:nvSpPr>
        <p:spPr>
          <a:xfrm>
            <a:off x="4429011" y="2226574"/>
            <a:ext cx="4248118" cy="1905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44586" y="2798074"/>
            <a:ext cx="15317781" cy="575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493" lvl="1" indent="-392746" algn="l">
              <a:lnSpc>
                <a:spcPts val="5093"/>
              </a:lnSpc>
              <a:buFont typeface="Arial"/>
              <a:buChar char="•"/>
            </a:pPr>
            <a:r>
              <a:rPr lang="en-US" sz="363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O SITUT enfrenta o desafio de introduzir um novo paradigma agrícola na região do ABC, visando à conservação hídrica e à análise da qualidade do solo. </a:t>
            </a:r>
          </a:p>
          <a:p>
            <a:pPr marL="785493" lvl="1" indent="-392746" algn="l">
              <a:lnSpc>
                <a:spcPts val="5093"/>
              </a:lnSpc>
              <a:buFont typeface="Arial"/>
              <a:buChar char="•"/>
            </a:pPr>
            <a:r>
              <a:rPr lang="en-US" sz="363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Apesar de já implementado em outras áreas, sua adoção local é limitada.</a:t>
            </a:r>
          </a:p>
          <a:p>
            <a:pPr marL="785493" lvl="1" indent="-392746" algn="l">
              <a:lnSpc>
                <a:spcPts val="5093"/>
              </a:lnSpc>
              <a:buFont typeface="Arial"/>
              <a:buChar char="•"/>
            </a:pPr>
            <a:r>
              <a:rPr lang="en-US" sz="363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O sistema destaca-se por ser acessível, intuitivo e com melhorias que incluem interface clara, maior segurança e rapidez, facilitando a transição para práticas agrícolas sustentáveis.</a:t>
            </a:r>
          </a:p>
          <a:p>
            <a:pPr algn="l">
              <a:lnSpc>
                <a:spcPts val="5093"/>
              </a:lnSpc>
            </a:pPr>
            <a:endParaRPr lang="en-US" sz="3638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03477" y="9163050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93" t="-129174" r="-11559" b="-28761"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4993" y="-600411"/>
            <a:ext cx="18353379" cy="11998522"/>
          </a:xfrm>
          <a:custGeom>
            <a:avLst/>
            <a:gdLst/>
            <a:ahLst/>
            <a:cxnLst/>
            <a:rect l="l" t="t" r="r" b="b"/>
            <a:pathLst>
              <a:path w="18353379" h="11998522">
                <a:moveTo>
                  <a:pt x="0" y="0"/>
                </a:moveTo>
                <a:lnTo>
                  <a:pt x="18353379" y="0"/>
                </a:lnTo>
                <a:lnTo>
                  <a:pt x="18353379" y="11998521"/>
                </a:lnTo>
                <a:lnTo>
                  <a:pt x="0" y="11998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12297" y="963928"/>
            <a:ext cx="9802793" cy="108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9"/>
              </a:lnSpc>
            </a:pPr>
            <a:r>
              <a:rPr lang="en-US" sz="7135" spc="70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OBJETIVO GERAL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765568" y="2067379"/>
            <a:ext cx="708178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7908321" y="2392280"/>
            <a:ext cx="10006770" cy="542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Desenvolver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automatizado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irrigação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um quintal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produtivo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seja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capaz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realizar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regas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acordo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 a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leitura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dos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sensores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solo e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condições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climáticas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Somado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isso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desenvolveu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-se um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smartphone para o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controle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remoto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mesmo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com </a:t>
            </a:r>
            <a:r>
              <a:rPr lang="en-US" sz="3886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</a:t>
            </a:r>
            <a:r>
              <a:rPr lang="en-US" sz="3886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rede de internet.</a:t>
            </a:r>
          </a:p>
        </p:txBody>
      </p:sp>
      <p:sp>
        <p:nvSpPr>
          <p:cNvPr id="6" name="Freeform 6"/>
          <p:cNvSpPr/>
          <p:nvPr/>
        </p:nvSpPr>
        <p:spPr>
          <a:xfrm>
            <a:off x="8112297" y="9086850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38" t="-111896" r="-8638"/>
            </a:stretch>
          </a:blipFill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35346">
            <a:off x="10556211" y="-7686502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353738">
            <a:off x="-7582525" y="5419594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23606"/>
            <a:ext cx="1756182" cy="409776"/>
          </a:xfrm>
          <a:custGeom>
            <a:avLst/>
            <a:gdLst/>
            <a:ahLst/>
            <a:cxnLst/>
            <a:rect l="l" t="t" r="r" b="b"/>
            <a:pathLst>
              <a:path w="1756182" h="409776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285549" y="2024908"/>
            <a:ext cx="3716901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132139" y="2225154"/>
            <a:ext cx="14622641" cy="5836693"/>
          </a:xfrm>
          <a:custGeom>
            <a:avLst/>
            <a:gdLst/>
            <a:ahLst/>
            <a:cxnLst/>
            <a:rect l="l" t="t" r="r" b="b"/>
            <a:pathLst>
              <a:path w="14622641" h="5836693">
                <a:moveTo>
                  <a:pt x="0" y="0"/>
                </a:moveTo>
                <a:lnTo>
                  <a:pt x="14622641" y="0"/>
                </a:lnTo>
                <a:lnTo>
                  <a:pt x="14622641" y="5836692"/>
                </a:lnTo>
                <a:lnTo>
                  <a:pt x="0" y="5836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658" b="-6888"/>
            </a:stretch>
          </a:blipFill>
          <a:ln w="47625" cap="sq">
            <a:solidFill>
              <a:srgbClr val="3533CB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513420" y="1104792"/>
            <a:ext cx="11261159" cy="90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PESQUISA DE CAMPO</a:t>
            </a:r>
          </a:p>
        </p:txBody>
      </p:sp>
      <p:sp>
        <p:nvSpPr>
          <p:cNvPr id="8" name="Freeform 8"/>
          <p:cNvSpPr/>
          <p:nvPr/>
        </p:nvSpPr>
        <p:spPr>
          <a:xfrm>
            <a:off x="8203477" y="9163050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093" t="-129174" r="-11559" b="-28761"/>
            </a:stretch>
          </a:blipFill>
        </p:spPr>
      </p:sp>
      <p:sp>
        <p:nvSpPr>
          <p:cNvPr id="9" name="Freeform 9"/>
          <p:cNvSpPr/>
          <p:nvPr/>
        </p:nvSpPr>
        <p:spPr>
          <a:xfrm rot="-9275823">
            <a:off x="-5758718" y="6651185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7"/>
                </a:lnTo>
                <a:lnTo>
                  <a:pt x="0" y="11045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35346">
            <a:off x="11212415" y="-8581028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353738">
            <a:off x="-7582525" y="5419594"/>
            <a:ext cx="10461728" cy="10836065"/>
          </a:xfrm>
          <a:custGeom>
            <a:avLst/>
            <a:gdLst/>
            <a:ahLst/>
            <a:cxnLst/>
            <a:rect l="l" t="t" r="r" b="b"/>
            <a:pathLst>
              <a:path w="10461728" h="10836065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23606"/>
            <a:ext cx="1756182" cy="409776"/>
          </a:xfrm>
          <a:custGeom>
            <a:avLst/>
            <a:gdLst/>
            <a:ahLst/>
            <a:cxnLst/>
            <a:rect l="l" t="t" r="r" b="b"/>
            <a:pathLst>
              <a:path w="1756182" h="409776">
                <a:moveTo>
                  <a:pt x="0" y="0"/>
                </a:moveTo>
                <a:lnTo>
                  <a:pt x="1756182" y="0"/>
                </a:lnTo>
                <a:lnTo>
                  <a:pt x="1756182" y="409776"/>
                </a:lnTo>
                <a:lnTo>
                  <a:pt x="0" y="409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285549" y="2024908"/>
            <a:ext cx="3716901" cy="0"/>
          </a:xfrm>
          <a:prstGeom prst="line">
            <a:avLst/>
          </a:prstGeom>
          <a:ln w="38100" cap="flat">
            <a:solidFill>
              <a:srgbClr val="3533C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63447" y="2205883"/>
            <a:ext cx="15081189" cy="6204810"/>
          </a:xfrm>
          <a:custGeom>
            <a:avLst/>
            <a:gdLst/>
            <a:ahLst/>
            <a:cxnLst/>
            <a:rect l="l" t="t" r="r" b="b"/>
            <a:pathLst>
              <a:path w="15081189" h="6204810">
                <a:moveTo>
                  <a:pt x="0" y="0"/>
                </a:moveTo>
                <a:lnTo>
                  <a:pt x="15081189" y="0"/>
                </a:lnTo>
                <a:lnTo>
                  <a:pt x="15081189" y="6204810"/>
                </a:lnTo>
                <a:lnTo>
                  <a:pt x="0" y="6204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5" r="-311" b="-3787"/>
            </a:stretch>
          </a:blipFill>
          <a:ln w="47625" cap="sq">
            <a:solidFill>
              <a:srgbClr val="3533CB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513420" y="1104792"/>
            <a:ext cx="11261159" cy="90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PESQUISA DE CAMPO</a:t>
            </a:r>
          </a:p>
        </p:txBody>
      </p:sp>
      <p:sp>
        <p:nvSpPr>
          <p:cNvPr id="8" name="Freeform 8"/>
          <p:cNvSpPr/>
          <p:nvPr/>
        </p:nvSpPr>
        <p:spPr>
          <a:xfrm>
            <a:off x="8203477" y="9163050"/>
            <a:ext cx="2001128" cy="974844"/>
          </a:xfrm>
          <a:custGeom>
            <a:avLst/>
            <a:gdLst/>
            <a:ahLst/>
            <a:cxnLst/>
            <a:rect l="l" t="t" r="r" b="b"/>
            <a:pathLst>
              <a:path w="2001128" h="974844">
                <a:moveTo>
                  <a:pt x="0" y="0"/>
                </a:moveTo>
                <a:lnTo>
                  <a:pt x="2001128" y="0"/>
                </a:lnTo>
                <a:lnTo>
                  <a:pt x="2001128" y="974844"/>
                </a:lnTo>
                <a:lnTo>
                  <a:pt x="0" y="974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093" t="-129174" r="-11559" b="-28761"/>
            </a:stretch>
          </a:blipFill>
        </p:spPr>
      </p:sp>
      <p:sp>
        <p:nvSpPr>
          <p:cNvPr id="9" name="Freeform 9"/>
          <p:cNvSpPr/>
          <p:nvPr/>
        </p:nvSpPr>
        <p:spPr>
          <a:xfrm rot="-9275823">
            <a:off x="-5012917" y="7350523"/>
            <a:ext cx="10663992" cy="11045566"/>
          </a:xfrm>
          <a:custGeom>
            <a:avLst/>
            <a:gdLst/>
            <a:ahLst/>
            <a:cxnLst/>
            <a:rect l="l" t="t" r="r" b="b"/>
            <a:pathLst>
              <a:path w="10663992" h="11045566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0603" flipV="1">
            <a:off x="15350608" y="6728709"/>
            <a:ext cx="3817383" cy="5059183"/>
          </a:xfrm>
          <a:custGeom>
            <a:avLst/>
            <a:gdLst/>
            <a:ahLst/>
            <a:cxnLst/>
            <a:rect l="l" t="t" r="r" b="b"/>
            <a:pathLst>
              <a:path w="3817383" h="50591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59014" flipV="1">
            <a:off x="-1788132" y="-1905467"/>
            <a:ext cx="5130494" cy="6799449"/>
          </a:xfrm>
          <a:custGeom>
            <a:avLst/>
            <a:gdLst/>
            <a:ahLst/>
            <a:cxnLst/>
            <a:rect l="l" t="t" r="r" b="b"/>
            <a:pathLst>
              <a:path w="5130494" h="6799449">
                <a:moveTo>
                  <a:pt x="0" y="6799449"/>
                </a:moveTo>
                <a:lnTo>
                  <a:pt x="5130493" y="6799449"/>
                </a:lnTo>
                <a:lnTo>
                  <a:pt x="5130493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3683826" y="1244439"/>
            <a:ext cx="13170955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943112" y="1902039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79308" y="431130"/>
            <a:ext cx="13979992" cy="79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36"/>
              </a:lnSpc>
            </a:pPr>
            <a:r>
              <a:rPr lang="en-US" sz="5200" spc="51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SITES E APLICATIVOS DE REFERÊNCIA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2112" y="2598311"/>
            <a:ext cx="7512669" cy="408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891" spc="385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HYDRAWISE É UM SOFTWARE E SISTEMA DE IRRIGAÇÃO QUE AJUDA A GERENCIAR A ÁGUA DE FORMA EFICIENTE, ECONOMIZANDO TEMPO E DINHEIRO</a:t>
            </a:r>
          </a:p>
        </p:txBody>
      </p:sp>
      <p:sp>
        <p:nvSpPr>
          <p:cNvPr id="8" name="Freeform 8"/>
          <p:cNvSpPr/>
          <p:nvPr/>
        </p:nvSpPr>
        <p:spPr>
          <a:xfrm>
            <a:off x="8310409" y="8750595"/>
            <a:ext cx="2063406" cy="1015410"/>
          </a:xfrm>
          <a:custGeom>
            <a:avLst/>
            <a:gdLst/>
            <a:ahLst/>
            <a:cxnLst/>
            <a:rect l="l" t="t" r="r" b="b"/>
            <a:pathLst>
              <a:path w="2063406" h="1015410">
                <a:moveTo>
                  <a:pt x="0" y="0"/>
                </a:moveTo>
                <a:lnTo>
                  <a:pt x="2063406" y="0"/>
                </a:lnTo>
                <a:lnTo>
                  <a:pt x="2063406" y="1015410"/>
                </a:lnTo>
                <a:lnTo>
                  <a:pt x="0" y="10154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638" t="-111896" r="-8638"/>
            </a:stretch>
          </a:blipFill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1192</Words>
  <Application>Microsoft Office PowerPoint</Application>
  <PresentationFormat>Personalizar</PresentationFormat>
  <Paragraphs>134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3" baseType="lpstr">
      <vt:lpstr>Open Sans Bold</vt:lpstr>
      <vt:lpstr>Arial</vt:lpstr>
      <vt:lpstr>Questrial</vt:lpstr>
      <vt:lpstr>Montserrat</vt:lpstr>
      <vt:lpstr>Calibri</vt:lpstr>
      <vt:lpstr>Arimo</vt:lpstr>
      <vt:lpstr>Open Sans</vt:lpstr>
      <vt:lpstr>Arial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Institucional Grátis 16:9 colorido</dc:title>
  <dc:creator>Leonardo Pereira</dc:creator>
  <cp:lastModifiedBy>Leonardo Pereira</cp:lastModifiedBy>
  <cp:revision>4</cp:revision>
  <dcterms:created xsi:type="dcterms:W3CDTF">2006-08-16T00:00:00Z</dcterms:created>
  <dcterms:modified xsi:type="dcterms:W3CDTF">2024-11-19T16:03:05Z</dcterms:modified>
  <dc:identifier>DAGVATRsoxQ</dc:identifier>
</cp:coreProperties>
</file>